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5575" r:id="rId3"/>
    <p:sldId id="5550" r:id="rId4"/>
    <p:sldId id="5551" r:id="rId5"/>
    <p:sldId id="5555" r:id="rId6"/>
    <p:sldId id="5605" r:id="rId7"/>
    <p:sldId id="5609" r:id="rId8"/>
    <p:sldId id="5610" r:id="rId9"/>
    <p:sldId id="5606" r:id="rId10"/>
    <p:sldId id="5660" r:id="rId11"/>
    <p:sldId id="5608" r:id="rId12"/>
    <p:sldId id="5566" r:id="rId13"/>
    <p:sldId id="5567" r:id="rId14"/>
    <p:sldId id="5568" r:id="rId15"/>
    <p:sldId id="5553" r:id="rId16"/>
    <p:sldId id="5558" r:id="rId17"/>
    <p:sldId id="5569" r:id="rId18"/>
    <p:sldId id="5570" r:id="rId19"/>
    <p:sldId id="5556" r:id="rId20"/>
    <p:sldId id="5557" r:id="rId21"/>
    <p:sldId id="5571" r:id="rId22"/>
    <p:sldId id="5572" r:id="rId23"/>
    <p:sldId id="5559" r:id="rId24"/>
    <p:sldId id="5573" r:id="rId25"/>
    <p:sldId id="5574" r:id="rId26"/>
    <p:sldId id="5576" r:id="rId27"/>
    <p:sldId id="5604" r:id="rId28"/>
    <p:sldId id="5580" r:id="rId29"/>
    <p:sldId id="5581" r:id="rId30"/>
    <p:sldId id="5579" r:id="rId31"/>
    <p:sldId id="5577" r:id="rId32"/>
    <p:sldId id="5578" r:id="rId33"/>
    <p:sldId id="5582" r:id="rId34"/>
    <p:sldId id="5585" r:id="rId35"/>
    <p:sldId id="5586" r:id="rId36"/>
    <p:sldId id="5583" r:id="rId37"/>
    <p:sldId id="5584" r:id="rId38"/>
    <p:sldId id="5593" r:id="rId39"/>
    <p:sldId id="5587" r:id="rId40"/>
    <p:sldId id="5598" r:id="rId41"/>
    <p:sldId id="5599" r:id="rId42"/>
    <p:sldId id="5595" r:id="rId43"/>
    <p:sldId id="5596" r:id="rId44"/>
    <p:sldId id="5597" r:id="rId45"/>
    <p:sldId id="5590" r:id="rId46"/>
    <p:sldId id="5601" r:id="rId47"/>
    <p:sldId id="5602" r:id="rId48"/>
    <p:sldId id="5603" r:id="rId49"/>
    <p:sldId id="5614" r:id="rId50"/>
    <p:sldId id="5611" r:id="rId51"/>
    <p:sldId id="5612" r:id="rId52"/>
    <p:sldId id="5613" r:id="rId53"/>
    <p:sldId id="5622" r:id="rId54"/>
    <p:sldId id="5623" r:id="rId55"/>
    <p:sldId id="5624" r:id="rId56"/>
    <p:sldId id="5625" r:id="rId57"/>
    <p:sldId id="5626" r:id="rId58"/>
    <p:sldId id="5627" r:id="rId59"/>
    <p:sldId id="5592" r:id="rId60"/>
    <p:sldId id="5621" r:id="rId61"/>
    <p:sldId id="5654" r:id="rId62"/>
    <p:sldId id="5655" r:id="rId63"/>
    <p:sldId id="5653" r:id="rId64"/>
    <p:sldId id="5656" r:id="rId65"/>
    <p:sldId id="5657" r:id="rId66"/>
    <p:sldId id="5591" r:id="rId67"/>
    <p:sldId id="5629" r:id="rId68"/>
    <p:sldId id="5630" r:id="rId69"/>
    <p:sldId id="5642" r:id="rId70"/>
    <p:sldId id="5643" r:id="rId71"/>
    <p:sldId id="5646" r:id="rId72"/>
    <p:sldId id="5647" r:id="rId73"/>
    <p:sldId id="5635" r:id="rId74"/>
    <p:sldId id="5644" r:id="rId75"/>
    <p:sldId id="5641" r:id="rId76"/>
    <p:sldId id="5649" r:id="rId77"/>
    <p:sldId id="5650" r:id="rId78"/>
    <p:sldId id="5640" r:id="rId79"/>
    <p:sldId id="5645" r:id="rId80"/>
    <p:sldId id="5651" r:id="rId81"/>
    <p:sldId id="5652" r:id="rId82"/>
    <p:sldId id="5648" r:id="rId83"/>
    <p:sldId id="5637" r:id="rId84"/>
    <p:sldId id="5658" r:id="rId85"/>
    <p:sldId id="5659"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73615"/>
  </p:normalViewPr>
  <p:slideViewPr>
    <p:cSldViewPr snapToGrid="0" snapToObjects="1">
      <p:cViewPr varScale="1">
        <p:scale>
          <a:sx n="128" d="100"/>
          <a:sy n="128" d="100"/>
        </p:scale>
        <p:origin x="1664" y="168"/>
      </p:cViewPr>
      <p:guideLst/>
    </p:cSldViewPr>
  </p:slideViewPr>
  <p:outlineViewPr>
    <p:cViewPr>
      <p:scale>
        <a:sx n="33" d="100"/>
        <a:sy n="33" d="100"/>
      </p:scale>
      <p:origin x="0" y="-5992"/>
    </p:cViewPr>
  </p:outlineViewPr>
  <p:notesTextViewPr>
    <p:cViewPr>
      <p:scale>
        <a:sx n="1" d="1"/>
        <a:sy n="1" d="1"/>
      </p:scale>
      <p:origin x="0" y="0"/>
    </p:cViewPr>
  </p:notesTextViewPr>
  <p:notesViewPr>
    <p:cSldViewPr snapToGrid="0" snapToObjects="1">
      <p:cViewPr varScale="1">
        <p:scale>
          <a:sx n="138" d="100"/>
          <a:sy n="138" d="100"/>
        </p:scale>
        <p:origin x="4712"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05BB5-DD46-9444-9457-80181CF6BB04}" type="datetimeFigureOut">
              <a:rPr lang="en-US" smtClean="0"/>
              <a:t>6/15/20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0323C-7A16-8244-BF1A-BA420958A80D}" type="slidenum">
              <a:rPr lang="en-US" smtClean="0"/>
              <a:t>‹#›</a:t>
            </a:fld>
            <a:endParaRPr lang="en-US"/>
          </a:p>
        </p:txBody>
      </p:sp>
    </p:spTree>
    <p:extLst>
      <p:ext uri="{BB962C8B-B14F-4D97-AF65-F5344CB8AC3E}">
        <p14:creationId xmlns:p14="http://schemas.microsoft.com/office/powerpoint/2010/main" val="1236399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swift.org/swift-book/LanguageGuide/ClassesAndStructures.html"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swift.org/swift-book/LanguageGuide/ClassesAndStructures.html"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swift.org/swift-book/LanguageGuide/ClassesAndStructures.html"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2</a:t>
            </a:fld>
            <a:endParaRPr lang="en-US" dirty="0"/>
          </a:p>
        </p:txBody>
      </p:sp>
    </p:spTree>
    <p:extLst>
      <p:ext uri="{BB962C8B-B14F-4D97-AF65-F5344CB8AC3E}">
        <p14:creationId xmlns:p14="http://schemas.microsoft.com/office/powerpoint/2010/main" val="408252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12</a:t>
            </a:fld>
            <a:endParaRPr lang="en-US" dirty="0"/>
          </a:p>
        </p:txBody>
      </p:sp>
    </p:spTree>
    <p:extLst>
      <p:ext uri="{BB962C8B-B14F-4D97-AF65-F5344CB8AC3E}">
        <p14:creationId xmlns:p14="http://schemas.microsoft.com/office/powerpoint/2010/main" val="2131385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create some of our own!</a:t>
            </a:r>
          </a:p>
        </p:txBody>
      </p:sp>
      <p:sp>
        <p:nvSpPr>
          <p:cNvPr id="4" name="Slide Number Placeholder 3"/>
          <p:cNvSpPr>
            <a:spLocks noGrp="1"/>
          </p:cNvSpPr>
          <p:nvPr>
            <p:ph type="sldNum" sz="quarter" idx="5"/>
          </p:nvPr>
        </p:nvSpPr>
        <p:spPr/>
        <p:txBody>
          <a:bodyPr/>
          <a:lstStyle/>
          <a:p>
            <a:fld id="{4A39B329-E67A-6D49-B442-03542797CA5D}" type="slidenum">
              <a:rPr lang="en-US" smtClean="0"/>
              <a:pPr/>
              <a:t>13</a:t>
            </a:fld>
            <a:endParaRPr lang="en-US" dirty="0"/>
          </a:p>
        </p:txBody>
      </p:sp>
    </p:spTree>
    <p:extLst>
      <p:ext uri="{BB962C8B-B14F-4D97-AF65-F5344CB8AC3E}">
        <p14:creationId xmlns:p14="http://schemas.microsoft.com/office/powerpoint/2010/main" val="183009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new terms did we learn?</a:t>
            </a:r>
          </a:p>
          <a:p>
            <a:endParaRPr lang="en-US" dirty="0"/>
          </a:p>
          <a:p>
            <a:r>
              <a:rPr lang="en-US" dirty="0"/>
              <a:t>How would you define each term?</a:t>
            </a:r>
          </a:p>
        </p:txBody>
      </p:sp>
      <p:sp>
        <p:nvSpPr>
          <p:cNvPr id="4" name="Slide Number Placeholder 3"/>
          <p:cNvSpPr>
            <a:spLocks noGrp="1"/>
          </p:cNvSpPr>
          <p:nvPr>
            <p:ph type="sldNum" sz="quarter" idx="5"/>
          </p:nvPr>
        </p:nvSpPr>
        <p:spPr/>
        <p:txBody>
          <a:bodyPr/>
          <a:lstStyle/>
          <a:p>
            <a:fld id="{4A39B329-E67A-6D49-B442-03542797CA5D}" type="slidenum">
              <a:rPr lang="en-US" smtClean="0"/>
              <a:pPr/>
              <a:t>14</a:t>
            </a:fld>
            <a:endParaRPr lang="en-US" dirty="0"/>
          </a:p>
        </p:txBody>
      </p:sp>
    </p:spTree>
    <p:extLst>
      <p:ext uri="{BB962C8B-B14F-4D97-AF65-F5344CB8AC3E}">
        <p14:creationId xmlns:p14="http://schemas.microsoft.com/office/powerpoint/2010/main" val="674937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15</a:t>
            </a:fld>
            <a:endParaRPr lang="en-US" dirty="0"/>
          </a:p>
        </p:txBody>
      </p:sp>
    </p:spTree>
    <p:extLst>
      <p:ext uri="{BB962C8B-B14F-4D97-AF65-F5344CB8AC3E}">
        <p14:creationId xmlns:p14="http://schemas.microsoft.com/office/powerpoint/2010/main" val="2356899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16</a:t>
            </a:fld>
            <a:endParaRPr lang="en-US" dirty="0"/>
          </a:p>
        </p:txBody>
      </p:sp>
    </p:spTree>
    <p:extLst>
      <p:ext uri="{BB962C8B-B14F-4D97-AF65-F5344CB8AC3E}">
        <p14:creationId xmlns:p14="http://schemas.microsoft.com/office/powerpoint/2010/main" val="1876425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create some of our own!</a:t>
            </a:r>
          </a:p>
        </p:txBody>
      </p:sp>
      <p:sp>
        <p:nvSpPr>
          <p:cNvPr id="4" name="Slide Number Placeholder 3"/>
          <p:cNvSpPr>
            <a:spLocks noGrp="1"/>
          </p:cNvSpPr>
          <p:nvPr>
            <p:ph type="sldNum" sz="quarter" idx="5"/>
          </p:nvPr>
        </p:nvSpPr>
        <p:spPr/>
        <p:txBody>
          <a:bodyPr/>
          <a:lstStyle/>
          <a:p>
            <a:fld id="{4A39B329-E67A-6D49-B442-03542797CA5D}" type="slidenum">
              <a:rPr lang="en-US" smtClean="0"/>
              <a:pPr/>
              <a:t>17</a:t>
            </a:fld>
            <a:endParaRPr lang="en-US" dirty="0"/>
          </a:p>
        </p:txBody>
      </p:sp>
    </p:spTree>
    <p:extLst>
      <p:ext uri="{BB962C8B-B14F-4D97-AF65-F5344CB8AC3E}">
        <p14:creationId xmlns:p14="http://schemas.microsoft.com/office/powerpoint/2010/main" val="1688207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new terms did we learn?</a:t>
            </a:r>
          </a:p>
          <a:p>
            <a:endParaRPr lang="en-US" dirty="0"/>
          </a:p>
          <a:p>
            <a:r>
              <a:rPr lang="en-US" dirty="0"/>
              <a:t>How would you define each term?</a:t>
            </a:r>
          </a:p>
        </p:txBody>
      </p:sp>
      <p:sp>
        <p:nvSpPr>
          <p:cNvPr id="4" name="Slide Number Placeholder 3"/>
          <p:cNvSpPr>
            <a:spLocks noGrp="1"/>
          </p:cNvSpPr>
          <p:nvPr>
            <p:ph type="sldNum" sz="quarter" idx="5"/>
          </p:nvPr>
        </p:nvSpPr>
        <p:spPr/>
        <p:txBody>
          <a:bodyPr/>
          <a:lstStyle/>
          <a:p>
            <a:fld id="{4A39B329-E67A-6D49-B442-03542797CA5D}" type="slidenum">
              <a:rPr lang="en-US" smtClean="0"/>
              <a:pPr/>
              <a:t>18</a:t>
            </a:fld>
            <a:endParaRPr lang="en-US" dirty="0"/>
          </a:p>
        </p:txBody>
      </p:sp>
    </p:spTree>
    <p:extLst>
      <p:ext uri="{BB962C8B-B14F-4D97-AF65-F5344CB8AC3E}">
        <p14:creationId xmlns:p14="http://schemas.microsoft.com/office/powerpoint/2010/main" val="703925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19</a:t>
            </a:fld>
            <a:endParaRPr lang="en-US" dirty="0"/>
          </a:p>
        </p:txBody>
      </p:sp>
    </p:spTree>
    <p:extLst>
      <p:ext uri="{BB962C8B-B14F-4D97-AF65-F5344CB8AC3E}">
        <p14:creationId xmlns:p14="http://schemas.microsoft.com/office/powerpoint/2010/main" val="3433532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20</a:t>
            </a:fld>
            <a:endParaRPr lang="en-US" dirty="0"/>
          </a:p>
        </p:txBody>
      </p:sp>
    </p:spTree>
    <p:extLst>
      <p:ext uri="{BB962C8B-B14F-4D97-AF65-F5344CB8AC3E}">
        <p14:creationId xmlns:p14="http://schemas.microsoft.com/office/powerpoint/2010/main" val="2693483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create some of our own!</a:t>
            </a:r>
          </a:p>
        </p:txBody>
      </p:sp>
      <p:sp>
        <p:nvSpPr>
          <p:cNvPr id="4" name="Slide Number Placeholder 3"/>
          <p:cNvSpPr>
            <a:spLocks noGrp="1"/>
          </p:cNvSpPr>
          <p:nvPr>
            <p:ph type="sldNum" sz="quarter" idx="5"/>
          </p:nvPr>
        </p:nvSpPr>
        <p:spPr/>
        <p:txBody>
          <a:bodyPr/>
          <a:lstStyle/>
          <a:p>
            <a:fld id="{4A39B329-E67A-6D49-B442-03542797CA5D}" type="slidenum">
              <a:rPr lang="en-US" smtClean="0"/>
              <a:pPr/>
              <a:t>21</a:t>
            </a:fld>
            <a:endParaRPr lang="en-US" dirty="0"/>
          </a:p>
        </p:txBody>
      </p:sp>
    </p:spTree>
    <p:extLst>
      <p:ext uri="{BB962C8B-B14F-4D97-AF65-F5344CB8AC3E}">
        <p14:creationId xmlns:p14="http://schemas.microsoft.com/office/powerpoint/2010/main" val="1088143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3</a:t>
            </a:fld>
            <a:endParaRPr lang="en-US" dirty="0"/>
          </a:p>
        </p:txBody>
      </p:sp>
    </p:spTree>
    <p:extLst>
      <p:ext uri="{BB962C8B-B14F-4D97-AF65-F5344CB8AC3E}">
        <p14:creationId xmlns:p14="http://schemas.microsoft.com/office/powerpoint/2010/main" val="1226380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new terms did we learn?</a:t>
            </a:r>
          </a:p>
          <a:p>
            <a:endParaRPr lang="en-US" dirty="0"/>
          </a:p>
          <a:p>
            <a:r>
              <a:rPr lang="en-US" dirty="0"/>
              <a:t>How would you define each term?</a:t>
            </a:r>
          </a:p>
        </p:txBody>
      </p:sp>
      <p:sp>
        <p:nvSpPr>
          <p:cNvPr id="4" name="Slide Number Placeholder 3"/>
          <p:cNvSpPr>
            <a:spLocks noGrp="1"/>
          </p:cNvSpPr>
          <p:nvPr>
            <p:ph type="sldNum" sz="quarter" idx="5"/>
          </p:nvPr>
        </p:nvSpPr>
        <p:spPr/>
        <p:txBody>
          <a:bodyPr/>
          <a:lstStyle/>
          <a:p>
            <a:fld id="{4A39B329-E67A-6D49-B442-03542797CA5D}" type="slidenum">
              <a:rPr lang="en-US" smtClean="0"/>
              <a:pPr/>
              <a:t>22</a:t>
            </a:fld>
            <a:endParaRPr lang="en-US" dirty="0"/>
          </a:p>
        </p:txBody>
      </p:sp>
    </p:spTree>
    <p:extLst>
      <p:ext uri="{BB962C8B-B14F-4D97-AF65-F5344CB8AC3E}">
        <p14:creationId xmlns:p14="http://schemas.microsoft.com/office/powerpoint/2010/main" val="3020358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23</a:t>
            </a:fld>
            <a:endParaRPr lang="en-US" dirty="0"/>
          </a:p>
        </p:txBody>
      </p:sp>
    </p:spTree>
    <p:extLst>
      <p:ext uri="{BB962C8B-B14F-4D97-AF65-F5344CB8AC3E}">
        <p14:creationId xmlns:p14="http://schemas.microsoft.com/office/powerpoint/2010/main" val="1644112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create some of our own!</a:t>
            </a:r>
          </a:p>
        </p:txBody>
      </p:sp>
      <p:sp>
        <p:nvSpPr>
          <p:cNvPr id="4" name="Slide Number Placeholder 3"/>
          <p:cNvSpPr>
            <a:spLocks noGrp="1"/>
          </p:cNvSpPr>
          <p:nvPr>
            <p:ph type="sldNum" sz="quarter" idx="5"/>
          </p:nvPr>
        </p:nvSpPr>
        <p:spPr/>
        <p:txBody>
          <a:bodyPr/>
          <a:lstStyle/>
          <a:p>
            <a:fld id="{4A39B329-E67A-6D49-B442-03542797CA5D}" type="slidenum">
              <a:rPr lang="en-US" smtClean="0"/>
              <a:pPr/>
              <a:t>24</a:t>
            </a:fld>
            <a:endParaRPr lang="en-US" dirty="0"/>
          </a:p>
        </p:txBody>
      </p:sp>
    </p:spTree>
    <p:extLst>
      <p:ext uri="{BB962C8B-B14F-4D97-AF65-F5344CB8AC3E}">
        <p14:creationId xmlns:p14="http://schemas.microsoft.com/office/powerpoint/2010/main" val="751882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new terms did we learn?</a:t>
            </a:r>
          </a:p>
          <a:p>
            <a:endParaRPr lang="en-US" dirty="0"/>
          </a:p>
          <a:p>
            <a:r>
              <a:rPr lang="en-US" dirty="0"/>
              <a:t>How would you define each term?</a:t>
            </a:r>
          </a:p>
        </p:txBody>
      </p:sp>
      <p:sp>
        <p:nvSpPr>
          <p:cNvPr id="4" name="Slide Number Placeholder 3"/>
          <p:cNvSpPr>
            <a:spLocks noGrp="1"/>
          </p:cNvSpPr>
          <p:nvPr>
            <p:ph type="sldNum" sz="quarter" idx="5"/>
          </p:nvPr>
        </p:nvSpPr>
        <p:spPr/>
        <p:txBody>
          <a:bodyPr/>
          <a:lstStyle/>
          <a:p>
            <a:fld id="{4A39B329-E67A-6D49-B442-03542797CA5D}" type="slidenum">
              <a:rPr lang="en-US" smtClean="0"/>
              <a:pPr/>
              <a:t>25</a:t>
            </a:fld>
            <a:endParaRPr lang="en-US" dirty="0"/>
          </a:p>
        </p:txBody>
      </p:sp>
    </p:spTree>
    <p:extLst>
      <p:ext uri="{BB962C8B-B14F-4D97-AF65-F5344CB8AC3E}">
        <p14:creationId xmlns:p14="http://schemas.microsoft.com/office/powerpoint/2010/main" val="872168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26</a:t>
            </a:fld>
            <a:endParaRPr lang="en-US" dirty="0"/>
          </a:p>
        </p:txBody>
      </p:sp>
    </p:spTree>
    <p:extLst>
      <p:ext uri="{BB962C8B-B14F-4D97-AF65-F5344CB8AC3E}">
        <p14:creationId xmlns:p14="http://schemas.microsoft.com/office/powerpoint/2010/main" val="2310840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27</a:t>
            </a:fld>
            <a:endParaRPr lang="en-US" dirty="0"/>
          </a:p>
        </p:txBody>
      </p:sp>
    </p:spTree>
    <p:extLst>
      <p:ext uri="{BB962C8B-B14F-4D97-AF65-F5344CB8AC3E}">
        <p14:creationId xmlns:p14="http://schemas.microsoft.com/office/powerpoint/2010/main" val="1172464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create some of our own!</a:t>
            </a:r>
          </a:p>
        </p:txBody>
      </p:sp>
      <p:sp>
        <p:nvSpPr>
          <p:cNvPr id="4" name="Slide Number Placeholder 3"/>
          <p:cNvSpPr>
            <a:spLocks noGrp="1"/>
          </p:cNvSpPr>
          <p:nvPr>
            <p:ph type="sldNum" sz="quarter" idx="5"/>
          </p:nvPr>
        </p:nvSpPr>
        <p:spPr/>
        <p:txBody>
          <a:bodyPr/>
          <a:lstStyle/>
          <a:p>
            <a:fld id="{4A39B329-E67A-6D49-B442-03542797CA5D}" type="slidenum">
              <a:rPr lang="en-US" smtClean="0"/>
              <a:pPr/>
              <a:t>28</a:t>
            </a:fld>
            <a:endParaRPr lang="en-US" dirty="0"/>
          </a:p>
        </p:txBody>
      </p:sp>
    </p:spTree>
    <p:extLst>
      <p:ext uri="{BB962C8B-B14F-4D97-AF65-F5344CB8AC3E}">
        <p14:creationId xmlns:p14="http://schemas.microsoft.com/office/powerpoint/2010/main" val="90126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new terms did we learn?</a:t>
            </a:r>
          </a:p>
          <a:p>
            <a:endParaRPr lang="en-US" dirty="0"/>
          </a:p>
          <a:p>
            <a:r>
              <a:rPr lang="en-US" dirty="0"/>
              <a:t>How would you define each term?</a:t>
            </a:r>
          </a:p>
        </p:txBody>
      </p:sp>
      <p:sp>
        <p:nvSpPr>
          <p:cNvPr id="4" name="Slide Number Placeholder 3"/>
          <p:cNvSpPr>
            <a:spLocks noGrp="1"/>
          </p:cNvSpPr>
          <p:nvPr>
            <p:ph type="sldNum" sz="quarter" idx="5"/>
          </p:nvPr>
        </p:nvSpPr>
        <p:spPr/>
        <p:txBody>
          <a:bodyPr/>
          <a:lstStyle/>
          <a:p>
            <a:fld id="{4A39B329-E67A-6D49-B442-03542797CA5D}" type="slidenum">
              <a:rPr lang="en-US" smtClean="0"/>
              <a:pPr/>
              <a:t>29</a:t>
            </a:fld>
            <a:endParaRPr lang="en-US" dirty="0"/>
          </a:p>
        </p:txBody>
      </p:sp>
    </p:spTree>
    <p:extLst>
      <p:ext uri="{BB962C8B-B14F-4D97-AF65-F5344CB8AC3E}">
        <p14:creationId xmlns:p14="http://schemas.microsoft.com/office/powerpoint/2010/main" val="612514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30</a:t>
            </a:fld>
            <a:endParaRPr lang="en-US" dirty="0"/>
          </a:p>
        </p:txBody>
      </p:sp>
    </p:spTree>
    <p:extLst>
      <p:ext uri="{BB962C8B-B14F-4D97-AF65-F5344CB8AC3E}">
        <p14:creationId xmlns:p14="http://schemas.microsoft.com/office/powerpoint/2010/main" val="182543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create some of our own!</a:t>
            </a:r>
          </a:p>
        </p:txBody>
      </p:sp>
      <p:sp>
        <p:nvSpPr>
          <p:cNvPr id="4" name="Slide Number Placeholder 3"/>
          <p:cNvSpPr>
            <a:spLocks noGrp="1"/>
          </p:cNvSpPr>
          <p:nvPr>
            <p:ph type="sldNum" sz="quarter" idx="5"/>
          </p:nvPr>
        </p:nvSpPr>
        <p:spPr/>
        <p:txBody>
          <a:bodyPr/>
          <a:lstStyle/>
          <a:p>
            <a:fld id="{4A39B329-E67A-6D49-B442-03542797CA5D}" type="slidenum">
              <a:rPr lang="en-US" smtClean="0"/>
              <a:pPr/>
              <a:t>31</a:t>
            </a:fld>
            <a:endParaRPr lang="en-US" dirty="0"/>
          </a:p>
        </p:txBody>
      </p:sp>
    </p:spTree>
    <p:extLst>
      <p:ext uri="{BB962C8B-B14F-4D97-AF65-F5344CB8AC3E}">
        <p14:creationId xmlns:p14="http://schemas.microsoft.com/office/powerpoint/2010/main" val="792762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4</a:t>
            </a:fld>
            <a:endParaRPr lang="en-US" dirty="0"/>
          </a:p>
        </p:txBody>
      </p:sp>
    </p:spTree>
    <p:extLst>
      <p:ext uri="{BB962C8B-B14F-4D97-AF65-F5344CB8AC3E}">
        <p14:creationId xmlns:p14="http://schemas.microsoft.com/office/powerpoint/2010/main" val="4216484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new terms did we learn?</a:t>
            </a:r>
          </a:p>
          <a:p>
            <a:endParaRPr lang="en-US" dirty="0"/>
          </a:p>
          <a:p>
            <a:r>
              <a:rPr lang="en-US" dirty="0"/>
              <a:t>How would you define each term?</a:t>
            </a:r>
          </a:p>
        </p:txBody>
      </p:sp>
      <p:sp>
        <p:nvSpPr>
          <p:cNvPr id="4" name="Slide Number Placeholder 3"/>
          <p:cNvSpPr>
            <a:spLocks noGrp="1"/>
          </p:cNvSpPr>
          <p:nvPr>
            <p:ph type="sldNum" sz="quarter" idx="5"/>
          </p:nvPr>
        </p:nvSpPr>
        <p:spPr/>
        <p:txBody>
          <a:bodyPr/>
          <a:lstStyle/>
          <a:p>
            <a:fld id="{4A39B329-E67A-6D49-B442-03542797CA5D}" type="slidenum">
              <a:rPr lang="en-US" smtClean="0"/>
              <a:pPr/>
              <a:t>32</a:t>
            </a:fld>
            <a:endParaRPr lang="en-US" dirty="0"/>
          </a:p>
        </p:txBody>
      </p:sp>
    </p:spTree>
    <p:extLst>
      <p:ext uri="{BB962C8B-B14F-4D97-AF65-F5344CB8AC3E}">
        <p14:creationId xmlns:p14="http://schemas.microsoft.com/office/powerpoint/2010/main" val="2311033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33</a:t>
            </a:fld>
            <a:endParaRPr lang="en-US" dirty="0"/>
          </a:p>
        </p:txBody>
      </p:sp>
    </p:spTree>
    <p:extLst>
      <p:ext uri="{BB962C8B-B14F-4D97-AF65-F5344CB8AC3E}">
        <p14:creationId xmlns:p14="http://schemas.microsoft.com/office/powerpoint/2010/main" val="3699182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34</a:t>
            </a:fld>
            <a:endParaRPr lang="en-US" dirty="0"/>
          </a:p>
        </p:txBody>
      </p:sp>
    </p:spTree>
    <p:extLst>
      <p:ext uri="{BB962C8B-B14F-4D97-AF65-F5344CB8AC3E}">
        <p14:creationId xmlns:p14="http://schemas.microsoft.com/office/powerpoint/2010/main" val="3850625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35</a:t>
            </a:fld>
            <a:endParaRPr lang="en-US" dirty="0"/>
          </a:p>
        </p:txBody>
      </p:sp>
    </p:spTree>
    <p:extLst>
      <p:ext uri="{BB962C8B-B14F-4D97-AF65-F5344CB8AC3E}">
        <p14:creationId xmlns:p14="http://schemas.microsoft.com/office/powerpoint/2010/main" val="1554294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create some of our own!</a:t>
            </a:r>
          </a:p>
        </p:txBody>
      </p:sp>
      <p:sp>
        <p:nvSpPr>
          <p:cNvPr id="4" name="Slide Number Placeholder 3"/>
          <p:cNvSpPr>
            <a:spLocks noGrp="1"/>
          </p:cNvSpPr>
          <p:nvPr>
            <p:ph type="sldNum" sz="quarter" idx="5"/>
          </p:nvPr>
        </p:nvSpPr>
        <p:spPr/>
        <p:txBody>
          <a:bodyPr/>
          <a:lstStyle/>
          <a:p>
            <a:fld id="{4A39B329-E67A-6D49-B442-03542797CA5D}" type="slidenum">
              <a:rPr lang="en-US" smtClean="0"/>
              <a:pPr/>
              <a:t>36</a:t>
            </a:fld>
            <a:endParaRPr lang="en-US" dirty="0"/>
          </a:p>
        </p:txBody>
      </p:sp>
    </p:spTree>
    <p:extLst>
      <p:ext uri="{BB962C8B-B14F-4D97-AF65-F5344CB8AC3E}">
        <p14:creationId xmlns:p14="http://schemas.microsoft.com/office/powerpoint/2010/main" val="23960629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new terms did we learn?</a:t>
            </a:r>
          </a:p>
          <a:p>
            <a:endParaRPr lang="en-US" dirty="0"/>
          </a:p>
          <a:p>
            <a:r>
              <a:rPr lang="en-US" dirty="0"/>
              <a:t>How would you define each term?</a:t>
            </a:r>
          </a:p>
        </p:txBody>
      </p:sp>
      <p:sp>
        <p:nvSpPr>
          <p:cNvPr id="4" name="Slide Number Placeholder 3"/>
          <p:cNvSpPr>
            <a:spLocks noGrp="1"/>
          </p:cNvSpPr>
          <p:nvPr>
            <p:ph type="sldNum" sz="quarter" idx="5"/>
          </p:nvPr>
        </p:nvSpPr>
        <p:spPr/>
        <p:txBody>
          <a:bodyPr/>
          <a:lstStyle/>
          <a:p>
            <a:fld id="{4A39B329-E67A-6D49-B442-03542797CA5D}" type="slidenum">
              <a:rPr lang="en-US" smtClean="0"/>
              <a:pPr/>
              <a:t>37</a:t>
            </a:fld>
            <a:endParaRPr lang="en-US" dirty="0"/>
          </a:p>
        </p:txBody>
      </p:sp>
    </p:spTree>
    <p:extLst>
      <p:ext uri="{BB962C8B-B14F-4D97-AF65-F5344CB8AC3E}">
        <p14:creationId xmlns:p14="http://schemas.microsoft.com/office/powerpoint/2010/main" val="4272257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38</a:t>
            </a:fld>
            <a:endParaRPr lang="en-US" dirty="0"/>
          </a:p>
        </p:txBody>
      </p:sp>
    </p:spTree>
    <p:extLst>
      <p:ext uri="{BB962C8B-B14F-4D97-AF65-F5344CB8AC3E}">
        <p14:creationId xmlns:p14="http://schemas.microsoft.com/office/powerpoint/2010/main" val="19470544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39</a:t>
            </a:fld>
            <a:endParaRPr lang="en-US" dirty="0"/>
          </a:p>
        </p:txBody>
      </p:sp>
    </p:spTree>
    <p:extLst>
      <p:ext uri="{BB962C8B-B14F-4D97-AF65-F5344CB8AC3E}">
        <p14:creationId xmlns:p14="http://schemas.microsoft.com/office/powerpoint/2010/main" val="24624144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create some of our own!</a:t>
            </a:r>
          </a:p>
        </p:txBody>
      </p:sp>
      <p:sp>
        <p:nvSpPr>
          <p:cNvPr id="4" name="Slide Number Placeholder 3"/>
          <p:cNvSpPr>
            <a:spLocks noGrp="1"/>
          </p:cNvSpPr>
          <p:nvPr>
            <p:ph type="sldNum" sz="quarter" idx="5"/>
          </p:nvPr>
        </p:nvSpPr>
        <p:spPr/>
        <p:txBody>
          <a:bodyPr/>
          <a:lstStyle/>
          <a:p>
            <a:fld id="{4A39B329-E67A-6D49-B442-03542797CA5D}" type="slidenum">
              <a:rPr lang="en-US" smtClean="0"/>
              <a:pPr/>
              <a:t>40</a:t>
            </a:fld>
            <a:endParaRPr lang="en-US" dirty="0"/>
          </a:p>
        </p:txBody>
      </p:sp>
    </p:spTree>
    <p:extLst>
      <p:ext uri="{BB962C8B-B14F-4D97-AF65-F5344CB8AC3E}">
        <p14:creationId xmlns:p14="http://schemas.microsoft.com/office/powerpoint/2010/main" val="881174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new terms did we learn?</a:t>
            </a:r>
          </a:p>
          <a:p>
            <a:endParaRPr lang="en-US" dirty="0"/>
          </a:p>
          <a:p>
            <a:r>
              <a:rPr lang="en-US" dirty="0"/>
              <a:t>How would you define each term?</a:t>
            </a:r>
          </a:p>
        </p:txBody>
      </p:sp>
      <p:sp>
        <p:nvSpPr>
          <p:cNvPr id="4" name="Slide Number Placeholder 3"/>
          <p:cNvSpPr>
            <a:spLocks noGrp="1"/>
          </p:cNvSpPr>
          <p:nvPr>
            <p:ph type="sldNum" sz="quarter" idx="5"/>
          </p:nvPr>
        </p:nvSpPr>
        <p:spPr/>
        <p:txBody>
          <a:bodyPr/>
          <a:lstStyle/>
          <a:p>
            <a:fld id="{4A39B329-E67A-6D49-B442-03542797CA5D}" type="slidenum">
              <a:rPr lang="en-US" smtClean="0"/>
              <a:pPr/>
              <a:t>41</a:t>
            </a:fld>
            <a:endParaRPr lang="en-US" dirty="0"/>
          </a:p>
        </p:txBody>
      </p:sp>
    </p:spTree>
    <p:extLst>
      <p:ext uri="{BB962C8B-B14F-4D97-AF65-F5344CB8AC3E}">
        <p14:creationId xmlns:p14="http://schemas.microsoft.com/office/powerpoint/2010/main" val="2529646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5</a:t>
            </a:fld>
            <a:endParaRPr lang="en-US" dirty="0"/>
          </a:p>
        </p:txBody>
      </p:sp>
    </p:spTree>
    <p:extLst>
      <p:ext uri="{BB962C8B-B14F-4D97-AF65-F5344CB8AC3E}">
        <p14:creationId xmlns:p14="http://schemas.microsoft.com/office/powerpoint/2010/main" val="3389791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42</a:t>
            </a:fld>
            <a:endParaRPr lang="en-US" dirty="0"/>
          </a:p>
        </p:txBody>
      </p:sp>
    </p:spTree>
    <p:extLst>
      <p:ext uri="{BB962C8B-B14F-4D97-AF65-F5344CB8AC3E}">
        <p14:creationId xmlns:p14="http://schemas.microsoft.com/office/powerpoint/2010/main" val="28408852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create some of our own!</a:t>
            </a:r>
          </a:p>
        </p:txBody>
      </p:sp>
      <p:sp>
        <p:nvSpPr>
          <p:cNvPr id="4" name="Slide Number Placeholder 3"/>
          <p:cNvSpPr>
            <a:spLocks noGrp="1"/>
          </p:cNvSpPr>
          <p:nvPr>
            <p:ph type="sldNum" sz="quarter" idx="5"/>
          </p:nvPr>
        </p:nvSpPr>
        <p:spPr/>
        <p:txBody>
          <a:bodyPr/>
          <a:lstStyle/>
          <a:p>
            <a:fld id="{4A39B329-E67A-6D49-B442-03542797CA5D}" type="slidenum">
              <a:rPr lang="en-US" smtClean="0"/>
              <a:pPr/>
              <a:t>43</a:t>
            </a:fld>
            <a:endParaRPr lang="en-US" dirty="0"/>
          </a:p>
        </p:txBody>
      </p:sp>
    </p:spTree>
    <p:extLst>
      <p:ext uri="{BB962C8B-B14F-4D97-AF65-F5344CB8AC3E}">
        <p14:creationId xmlns:p14="http://schemas.microsoft.com/office/powerpoint/2010/main" val="5664275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new terms did we learn?</a:t>
            </a:r>
          </a:p>
          <a:p>
            <a:endParaRPr lang="en-US" dirty="0"/>
          </a:p>
          <a:p>
            <a:r>
              <a:rPr lang="en-US" dirty="0"/>
              <a:t>How would you define each term?</a:t>
            </a:r>
          </a:p>
        </p:txBody>
      </p:sp>
      <p:sp>
        <p:nvSpPr>
          <p:cNvPr id="4" name="Slide Number Placeholder 3"/>
          <p:cNvSpPr>
            <a:spLocks noGrp="1"/>
          </p:cNvSpPr>
          <p:nvPr>
            <p:ph type="sldNum" sz="quarter" idx="5"/>
          </p:nvPr>
        </p:nvSpPr>
        <p:spPr/>
        <p:txBody>
          <a:bodyPr/>
          <a:lstStyle/>
          <a:p>
            <a:fld id="{4A39B329-E67A-6D49-B442-03542797CA5D}" type="slidenum">
              <a:rPr lang="en-US" smtClean="0"/>
              <a:pPr/>
              <a:t>44</a:t>
            </a:fld>
            <a:endParaRPr lang="en-US" dirty="0"/>
          </a:p>
        </p:txBody>
      </p:sp>
    </p:spTree>
    <p:extLst>
      <p:ext uri="{BB962C8B-B14F-4D97-AF65-F5344CB8AC3E}">
        <p14:creationId xmlns:p14="http://schemas.microsoft.com/office/powerpoint/2010/main" val="3739233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45</a:t>
            </a:fld>
            <a:endParaRPr lang="en-US" dirty="0"/>
          </a:p>
        </p:txBody>
      </p:sp>
    </p:spTree>
    <p:extLst>
      <p:ext uri="{BB962C8B-B14F-4D97-AF65-F5344CB8AC3E}">
        <p14:creationId xmlns:p14="http://schemas.microsoft.com/office/powerpoint/2010/main" val="41675354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46</a:t>
            </a:fld>
            <a:endParaRPr lang="en-US" dirty="0"/>
          </a:p>
        </p:txBody>
      </p:sp>
    </p:spTree>
    <p:extLst>
      <p:ext uri="{BB962C8B-B14F-4D97-AF65-F5344CB8AC3E}">
        <p14:creationId xmlns:p14="http://schemas.microsoft.com/office/powerpoint/2010/main" val="27710028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create some of our own!</a:t>
            </a:r>
          </a:p>
        </p:txBody>
      </p:sp>
      <p:sp>
        <p:nvSpPr>
          <p:cNvPr id="4" name="Slide Number Placeholder 3"/>
          <p:cNvSpPr>
            <a:spLocks noGrp="1"/>
          </p:cNvSpPr>
          <p:nvPr>
            <p:ph type="sldNum" sz="quarter" idx="5"/>
          </p:nvPr>
        </p:nvSpPr>
        <p:spPr/>
        <p:txBody>
          <a:bodyPr/>
          <a:lstStyle/>
          <a:p>
            <a:fld id="{4A39B329-E67A-6D49-B442-03542797CA5D}" type="slidenum">
              <a:rPr lang="en-US" smtClean="0"/>
              <a:pPr/>
              <a:t>47</a:t>
            </a:fld>
            <a:endParaRPr lang="en-US" dirty="0"/>
          </a:p>
        </p:txBody>
      </p:sp>
    </p:spTree>
    <p:extLst>
      <p:ext uri="{BB962C8B-B14F-4D97-AF65-F5344CB8AC3E}">
        <p14:creationId xmlns:p14="http://schemas.microsoft.com/office/powerpoint/2010/main" val="42901410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new terms did we learn?</a:t>
            </a:r>
          </a:p>
          <a:p>
            <a:endParaRPr lang="en-US" dirty="0"/>
          </a:p>
          <a:p>
            <a:r>
              <a:rPr lang="en-US" dirty="0"/>
              <a:t>How would you define each term?</a:t>
            </a:r>
          </a:p>
        </p:txBody>
      </p:sp>
      <p:sp>
        <p:nvSpPr>
          <p:cNvPr id="4" name="Slide Number Placeholder 3"/>
          <p:cNvSpPr>
            <a:spLocks noGrp="1"/>
          </p:cNvSpPr>
          <p:nvPr>
            <p:ph type="sldNum" sz="quarter" idx="5"/>
          </p:nvPr>
        </p:nvSpPr>
        <p:spPr/>
        <p:txBody>
          <a:bodyPr/>
          <a:lstStyle/>
          <a:p>
            <a:fld id="{4A39B329-E67A-6D49-B442-03542797CA5D}" type="slidenum">
              <a:rPr lang="en-US" smtClean="0"/>
              <a:pPr/>
              <a:t>48</a:t>
            </a:fld>
            <a:endParaRPr lang="en-US" dirty="0"/>
          </a:p>
        </p:txBody>
      </p:sp>
    </p:spTree>
    <p:extLst>
      <p:ext uri="{BB962C8B-B14F-4D97-AF65-F5344CB8AC3E}">
        <p14:creationId xmlns:p14="http://schemas.microsoft.com/office/powerpoint/2010/main" val="471410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49</a:t>
            </a:fld>
            <a:endParaRPr lang="en-US" dirty="0"/>
          </a:p>
        </p:txBody>
      </p:sp>
    </p:spTree>
    <p:extLst>
      <p:ext uri="{BB962C8B-B14F-4D97-AF65-F5344CB8AC3E}">
        <p14:creationId xmlns:p14="http://schemas.microsoft.com/office/powerpoint/2010/main" val="11087037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50</a:t>
            </a:fld>
            <a:endParaRPr lang="en-US" dirty="0"/>
          </a:p>
        </p:txBody>
      </p:sp>
    </p:spTree>
    <p:extLst>
      <p:ext uri="{BB962C8B-B14F-4D97-AF65-F5344CB8AC3E}">
        <p14:creationId xmlns:p14="http://schemas.microsoft.com/office/powerpoint/2010/main" val="1734206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51</a:t>
            </a:fld>
            <a:endParaRPr lang="en-US" dirty="0"/>
          </a:p>
        </p:txBody>
      </p:sp>
    </p:spTree>
    <p:extLst>
      <p:ext uri="{BB962C8B-B14F-4D97-AF65-F5344CB8AC3E}">
        <p14:creationId xmlns:p14="http://schemas.microsoft.com/office/powerpoint/2010/main" val="350782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6</a:t>
            </a:fld>
            <a:endParaRPr lang="en-US" dirty="0"/>
          </a:p>
        </p:txBody>
      </p:sp>
    </p:spTree>
    <p:extLst>
      <p:ext uri="{BB962C8B-B14F-4D97-AF65-F5344CB8AC3E}">
        <p14:creationId xmlns:p14="http://schemas.microsoft.com/office/powerpoint/2010/main" val="23560149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52</a:t>
            </a:fld>
            <a:endParaRPr lang="en-US" dirty="0"/>
          </a:p>
        </p:txBody>
      </p:sp>
    </p:spTree>
    <p:extLst>
      <p:ext uri="{BB962C8B-B14F-4D97-AF65-F5344CB8AC3E}">
        <p14:creationId xmlns:p14="http://schemas.microsoft.com/office/powerpoint/2010/main" val="33111308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functions_min_max_demo</a:t>
            </a:r>
            <a:endParaRPr lang="en-US" dirty="0"/>
          </a:p>
          <a:p>
            <a:endParaRPr lang="en-US" dirty="0"/>
          </a:p>
          <a:p>
            <a:r>
              <a:rPr lang="en-US" dirty="0"/>
              <a:t>Exercises looping, accumulating and </a:t>
            </a:r>
            <a:r>
              <a:rPr lang="en-US" dirty="0" err="1"/>
              <a:t>aritmatich</a:t>
            </a:r>
            <a:r>
              <a:rPr lang="en-US" dirty="0"/>
              <a:t> expressions as well as creating and calling functions that return a value.</a:t>
            </a:r>
          </a:p>
          <a:p>
            <a:endParaRPr lang="en-US" dirty="0"/>
          </a:p>
          <a:p>
            <a:r>
              <a:rPr lang="en-US" dirty="0"/>
              <a:t>import sys</a:t>
            </a:r>
          </a:p>
          <a:p>
            <a:r>
              <a:rPr lang="en-US" dirty="0"/>
              <a:t>def min(list: [int]) -&gt; int:</a:t>
            </a:r>
          </a:p>
          <a:p>
            <a:r>
              <a:rPr lang="en-US" dirty="0"/>
              <a:t>        smallest: int = </a:t>
            </a:r>
            <a:r>
              <a:rPr lang="en-US" dirty="0" err="1"/>
              <a:t>sys.maxsize</a:t>
            </a:r>
            <a:endParaRPr lang="en-US" dirty="0"/>
          </a:p>
          <a:p>
            <a:r>
              <a:rPr lang="en-US" dirty="0"/>
              <a:t>        for item in list:</a:t>
            </a:r>
          </a:p>
          <a:p>
            <a:r>
              <a:rPr lang="en-US" dirty="0"/>
              <a:t>                if item &lt; smallest:</a:t>
            </a:r>
          </a:p>
          <a:p>
            <a:r>
              <a:rPr lang="en-US" dirty="0"/>
              <a:t>                        smallest = item</a:t>
            </a:r>
          </a:p>
          <a:p>
            <a:r>
              <a:rPr lang="en-US" dirty="0"/>
              <a:t>        return smallest</a:t>
            </a:r>
          </a:p>
          <a:p>
            <a:r>
              <a:rPr lang="en-US" dirty="0"/>
              <a:t>#Sample Data</a:t>
            </a:r>
          </a:p>
          <a:p>
            <a:r>
              <a:rPr lang="en-US" dirty="0"/>
              <a:t>p = [123,597,631,61,93,509]</a:t>
            </a:r>
          </a:p>
          <a:p>
            <a:r>
              <a:rPr lang="en-US" dirty="0"/>
              <a:t>#Test function</a:t>
            </a:r>
          </a:p>
          <a:p>
            <a:r>
              <a:rPr lang="en-US" dirty="0"/>
              <a:t>print(min(p))</a:t>
            </a:r>
          </a:p>
        </p:txBody>
      </p:sp>
      <p:sp>
        <p:nvSpPr>
          <p:cNvPr id="4" name="Slide Number Placeholder 3"/>
          <p:cNvSpPr>
            <a:spLocks noGrp="1"/>
          </p:cNvSpPr>
          <p:nvPr>
            <p:ph type="sldNum" sz="quarter" idx="5"/>
          </p:nvPr>
        </p:nvSpPr>
        <p:spPr/>
        <p:txBody>
          <a:bodyPr/>
          <a:lstStyle/>
          <a:p>
            <a:fld id="{4A39B329-E67A-6D49-B442-03542797CA5D}" type="slidenum">
              <a:rPr lang="en-US" smtClean="0"/>
              <a:pPr/>
              <a:t>53</a:t>
            </a:fld>
            <a:endParaRPr lang="en-US" dirty="0"/>
          </a:p>
        </p:txBody>
      </p:sp>
    </p:spTree>
    <p:extLst>
      <p:ext uri="{BB962C8B-B14F-4D97-AF65-F5344CB8AC3E}">
        <p14:creationId xmlns:p14="http://schemas.microsoft.com/office/powerpoint/2010/main" val="2597479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random import </a:t>
            </a:r>
            <a:r>
              <a:rPr lang="en-US" sz="1200" kern="1200" dirty="0" err="1">
                <a:solidFill>
                  <a:schemeClr val="tx1"/>
                </a:solidFill>
                <a:effectLst/>
                <a:latin typeface="+mn-lt"/>
                <a:ea typeface="+mn-ea"/>
                <a:cs typeface="+mn-cs"/>
              </a:rPr>
              <a:t>randint</a:t>
            </a: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def roll(</a:t>
            </a:r>
          </a:p>
          <a:p>
            <a:r>
              <a:rPr lang="en-US" sz="1200" kern="1200" dirty="0">
                <a:solidFill>
                  <a:schemeClr val="tx1"/>
                </a:solidFill>
                <a:effectLst/>
                <a:latin typeface="+mn-lt"/>
                <a:ea typeface="+mn-ea"/>
                <a:cs typeface="+mn-cs"/>
              </a:rPr>
              <a:t>        quantity: int = 1,</a:t>
            </a:r>
          </a:p>
          <a:p>
            <a:r>
              <a:rPr lang="en-US" sz="1200" kern="1200" dirty="0">
                <a:solidFill>
                  <a:schemeClr val="tx1"/>
                </a:solidFill>
                <a:effectLst/>
                <a:latin typeface="+mn-lt"/>
                <a:ea typeface="+mn-ea"/>
                <a:cs typeface="+mn-cs"/>
              </a:rPr>
              <a:t>        sides: int = 6</a:t>
            </a:r>
          </a:p>
          <a:p>
            <a:r>
              <a:rPr lang="en-US" sz="1200" kern="1200" dirty="0">
                <a:solidFill>
                  <a:schemeClr val="tx1"/>
                </a:solidFill>
                <a:effectLst/>
                <a:latin typeface="+mn-lt"/>
                <a:ea typeface="+mn-ea"/>
                <a:cs typeface="+mn-cs"/>
              </a:rPr>
              <a:t>) -&gt; int:</a:t>
            </a:r>
          </a:p>
          <a:p>
            <a:r>
              <a:rPr lang="en-US" sz="1200" kern="1200" dirty="0">
                <a:solidFill>
                  <a:schemeClr val="tx1"/>
                </a:solidFill>
                <a:effectLst/>
                <a:latin typeface="+mn-lt"/>
                <a:ea typeface="+mn-ea"/>
                <a:cs typeface="+mn-cs"/>
              </a:rPr>
              <a:t>        total = 0</a:t>
            </a:r>
          </a:p>
          <a:p>
            <a:r>
              <a:rPr lang="en-US" sz="1200" kern="1200" dirty="0">
                <a:solidFill>
                  <a:schemeClr val="tx1"/>
                </a:solidFill>
                <a:effectLst/>
                <a:latin typeface="+mn-lt"/>
                <a:ea typeface="+mn-ea"/>
                <a:cs typeface="+mn-cs"/>
              </a:rPr>
              <a:t>        for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in range(0,quantity):</a:t>
            </a:r>
          </a:p>
          <a:p>
            <a:r>
              <a:rPr lang="en-US" sz="1200" kern="1200" dirty="0">
                <a:solidFill>
                  <a:schemeClr val="tx1"/>
                </a:solidFill>
                <a:effectLst/>
                <a:latin typeface="+mn-lt"/>
                <a:ea typeface="+mn-ea"/>
                <a:cs typeface="+mn-cs"/>
              </a:rPr>
              <a:t>                total += </a:t>
            </a:r>
            <a:r>
              <a:rPr lang="en-US" sz="1200" kern="1200" dirty="0" err="1">
                <a:solidFill>
                  <a:schemeClr val="tx1"/>
                </a:solidFill>
                <a:effectLst/>
                <a:latin typeface="+mn-lt"/>
                <a:ea typeface="+mn-ea"/>
                <a:cs typeface="+mn-cs"/>
              </a:rPr>
              <a:t>randint</a:t>
            </a:r>
            <a:r>
              <a:rPr lang="en-US" sz="1200" kern="1200" dirty="0">
                <a:solidFill>
                  <a:schemeClr val="tx1"/>
                </a:solidFill>
                <a:effectLst/>
                <a:latin typeface="+mn-lt"/>
                <a:ea typeface="+mn-ea"/>
                <a:cs typeface="+mn-cs"/>
              </a:rPr>
              <a:t>(1,sides)</a:t>
            </a:r>
          </a:p>
          <a:p>
            <a:r>
              <a:rPr lang="en-US" sz="1200" kern="1200" dirty="0">
                <a:solidFill>
                  <a:schemeClr val="tx1"/>
                </a:solidFill>
                <a:effectLst/>
                <a:latin typeface="+mn-lt"/>
                <a:ea typeface="+mn-ea"/>
                <a:cs typeface="+mn-cs"/>
              </a:rPr>
              <a:t>        return total</a:t>
            </a:r>
          </a:p>
          <a:p>
            <a:r>
              <a:rPr lang="en-US" sz="1200" kern="1200" dirty="0">
                <a:solidFill>
                  <a:schemeClr val="tx1"/>
                </a:solidFill>
                <a:effectLst/>
                <a:latin typeface="+mn-lt"/>
                <a:ea typeface="+mn-ea"/>
                <a:cs typeface="+mn-cs"/>
              </a:rPr>
              <a:t># Test</a:t>
            </a:r>
          </a:p>
          <a:p>
            <a:r>
              <a:rPr lang="en-US" sz="1200" kern="1200" dirty="0">
                <a:solidFill>
                  <a:schemeClr val="tx1"/>
                </a:solidFill>
                <a:effectLst/>
                <a:latin typeface="+mn-lt"/>
                <a:ea typeface="+mn-ea"/>
                <a:cs typeface="+mn-cs"/>
              </a:rPr>
              <a:t>print( roll(3,6) )</a:t>
            </a:r>
          </a:p>
          <a:p>
            <a:endParaRPr lang="en-US" dirty="0"/>
          </a:p>
        </p:txBody>
      </p:sp>
      <p:sp>
        <p:nvSpPr>
          <p:cNvPr id="4" name="Slide Number Placeholder 3"/>
          <p:cNvSpPr>
            <a:spLocks noGrp="1"/>
          </p:cNvSpPr>
          <p:nvPr>
            <p:ph type="sldNum" sz="quarter" idx="5"/>
          </p:nvPr>
        </p:nvSpPr>
        <p:spPr/>
        <p:txBody>
          <a:bodyPr/>
          <a:lstStyle/>
          <a:p>
            <a:fld id="{4A39B329-E67A-6D49-B442-03542797CA5D}" type="slidenum">
              <a:rPr lang="en-US" smtClean="0"/>
              <a:pPr/>
              <a:t>54</a:t>
            </a:fld>
            <a:endParaRPr lang="en-US" dirty="0"/>
          </a:p>
        </p:txBody>
      </p:sp>
    </p:spTree>
    <p:extLst>
      <p:ext uri="{BB962C8B-B14F-4D97-AF65-F5344CB8AC3E}">
        <p14:creationId xmlns:p14="http://schemas.microsoft.com/office/powerpoint/2010/main" val="21213447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functions_min_max_demo</a:t>
            </a:r>
            <a:endParaRPr lang="en-US" dirty="0"/>
          </a:p>
        </p:txBody>
      </p:sp>
      <p:sp>
        <p:nvSpPr>
          <p:cNvPr id="4" name="Slide Number Placeholder 3"/>
          <p:cNvSpPr>
            <a:spLocks noGrp="1"/>
          </p:cNvSpPr>
          <p:nvPr>
            <p:ph type="sldNum" sz="quarter" idx="5"/>
          </p:nvPr>
        </p:nvSpPr>
        <p:spPr/>
        <p:txBody>
          <a:bodyPr/>
          <a:lstStyle/>
          <a:p>
            <a:fld id="{4A39B329-E67A-6D49-B442-03542797CA5D}" type="slidenum">
              <a:rPr lang="en-US" smtClean="0"/>
              <a:pPr/>
              <a:t>55</a:t>
            </a:fld>
            <a:endParaRPr lang="en-US" dirty="0"/>
          </a:p>
        </p:txBody>
      </p:sp>
    </p:spTree>
    <p:extLst>
      <p:ext uri="{BB962C8B-B14F-4D97-AF65-F5344CB8AC3E}">
        <p14:creationId xmlns:p14="http://schemas.microsoft.com/office/powerpoint/2010/main" val="38477813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functions_min_max_demo</a:t>
            </a:r>
            <a:endParaRPr lang="en-US" dirty="0"/>
          </a:p>
        </p:txBody>
      </p:sp>
      <p:sp>
        <p:nvSpPr>
          <p:cNvPr id="4" name="Slide Number Placeholder 3"/>
          <p:cNvSpPr>
            <a:spLocks noGrp="1"/>
          </p:cNvSpPr>
          <p:nvPr>
            <p:ph type="sldNum" sz="quarter" idx="5"/>
          </p:nvPr>
        </p:nvSpPr>
        <p:spPr/>
        <p:txBody>
          <a:bodyPr/>
          <a:lstStyle/>
          <a:p>
            <a:fld id="{4A39B329-E67A-6D49-B442-03542797CA5D}" type="slidenum">
              <a:rPr lang="en-US" smtClean="0"/>
              <a:pPr/>
              <a:t>56</a:t>
            </a:fld>
            <a:endParaRPr lang="en-US" dirty="0"/>
          </a:p>
        </p:txBody>
      </p:sp>
    </p:spTree>
    <p:extLst>
      <p:ext uri="{BB962C8B-B14F-4D97-AF65-F5344CB8AC3E}">
        <p14:creationId xmlns:p14="http://schemas.microsoft.com/office/powerpoint/2010/main" val="29252307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TEST</a:t>
            </a:r>
          </a:p>
          <a:p>
            <a:r>
              <a:rPr lang="en-US" sz="1200" kern="1200" dirty="0">
                <a:solidFill>
                  <a:schemeClr val="tx1"/>
                </a:solidFill>
                <a:effectLst/>
                <a:latin typeface="+mn-lt"/>
                <a:ea typeface="+mn-ea"/>
                <a:cs typeface="+mn-cs"/>
              </a:rPr>
              <a:t>data = </a:t>
            </a:r>
            <a:r>
              <a:rPr lang="en-US" sz="1200" kern="1200" dirty="0" err="1">
                <a:solidFill>
                  <a:schemeClr val="tx1"/>
                </a:solidFill>
                <a:effectLst/>
                <a:latin typeface="+mn-lt"/>
                <a:ea typeface="+mn-ea"/>
                <a:cs typeface="+mn-cs"/>
              </a:rPr>
              <a:t>trackAverage</a:t>
            </a:r>
            <a:r>
              <a:rPr lang="en-US" sz="1200" kern="1200" dirty="0">
                <a:solidFill>
                  <a:schemeClr val="tx1"/>
                </a:solidFill>
                <a:effectLst/>
                <a:latin typeface="+mn-lt"/>
                <a:ea typeface="+mn-ea"/>
                <a:cs typeface="+mn-cs"/>
              </a:rPr>
              <a:t>(1000)</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def </a:t>
            </a:r>
            <a:r>
              <a:rPr lang="en-US" sz="1200" kern="1200" dirty="0" err="1">
                <a:solidFill>
                  <a:schemeClr val="tx1"/>
                </a:solidFill>
                <a:effectLst/>
                <a:latin typeface="+mn-lt"/>
                <a:ea typeface="+mn-ea"/>
                <a:cs typeface="+mn-cs"/>
              </a:rPr>
              <a:t>chart_average</a:t>
            </a:r>
            <a:r>
              <a:rPr lang="en-US" sz="1200" kern="1200" dirty="0">
                <a:solidFill>
                  <a:schemeClr val="tx1"/>
                </a:solidFill>
                <a:effectLst/>
                <a:latin typeface="+mn-lt"/>
                <a:ea typeface="+mn-ea"/>
                <a:cs typeface="+mn-cs"/>
              </a:rPr>
              <a:t>(data: {</a:t>
            </a:r>
            <a:r>
              <a:rPr lang="en-US" sz="1200" kern="1200" dirty="0" err="1">
                <a:solidFill>
                  <a:schemeClr val="tx1"/>
                </a:solidFill>
                <a:effectLst/>
                <a:latin typeface="+mn-lt"/>
                <a:ea typeface="+mn-ea"/>
                <a:cs typeface="+mn-cs"/>
              </a:rPr>
              <a:t>int:int</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for item in </a:t>
            </a:r>
            <a:r>
              <a:rPr lang="en-US" sz="1200" kern="1200" dirty="0" err="1">
                <a:solidFill>
                  <a:schemeClr val="tx1"/>
                </a:solidFill>
                <a:effectLst/>
                <a:latin typeface="+mn-lt"/>
                <a:ea typeface="+mn-ea"/>
                <a:cs typeface="+mn-cs"/>
              </a:rPr>
              <a:t>data.items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print(item[0], item[1] *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chart_average</a:t>
            </a:r>
            <a:r>
              <a:rPr lang="en-US" sz="1200" kern="1200" dirty="0">
                <a:solidFill>
                  <a:schemeClr val="tx1"/>
                </a:solidFill>
                <a:effectLst/>
                <a:latin typeface="+mn-lt"/>
                <a:ea typeface="+mn-ea"/>
                <a:cs typeface="+mn-cs"/>
              </a:rPr>
              <a:t>(data)</a:t>
            </a:r>
          </a:p>
        </p:txBody>
      </p:sp>
      <p:sp>
        <p:nvSpPr>
          <p:cNvPr id="4" name="Slide Number Placeholder 3"/>
          <p:cNvSpPr>
            <a:spLocks noGrp="1"/>
          </p:cNvSpPr>
          <p:nvPr>
            <p:ph type="sldNum" sz="quarter" idx="5"/>
          </p:nvPr>
        </p:nvSpPr>
        <p:spPr/>
        <p:txBody>
          <a:bodyPr/>
          <a:lstStyle/>
          <a:p>
            <a:fld id="{4A39B329-E67A-6D49-B442-03542797CA5D}" type="slidenum">
              <a:rPr lang="en-US" smtClean="0"/>
              <a:pPr/>
              <a:t>57</a:t>
            </a:fld>
            <a:endParaRPr lang="en-US" dirty="0"/>
          </a:p>
        </p:txBody>
      </p:sp>
    </p:spTree>
    <p:extLst>
      <p:ext uri="{BB962C8B-B14F-4D97-AF65-F5344CB8AC3E}">
        <p14:creationId xmlns:p14="http://schemas.microsoft.com/office/powerpoint/2010/main" val="2097597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def </a:t>
            </a:r>
            <a:r>
              <a:rPr lang="en-US" sz="1200" kern="1200" dirty="0" err="1">
                <a:solidFill>
                  <a:schemeClr val="tx1"/>
                </a:solidFill>
                <a:effectLst/>
                <a:latin typeface="+mn-lt"/>
                <a:ea typeface="+mn-ea"/>
                <a:cs typeface="+mn-cs"/>
              </a:rPr>
              <a:t>reverse_me</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text: str</a:t>
            </a:r>
          </a:p>
          <a:p>
            <a:r>
              <a:rPr lang="en-US" sz="1200" kern="1200" dirty="0">
                <a:solidFill>
                  <a:schemeClr val="tx1"/>
                </a:solidFill>
                <a:effectLst/>
                <a:latin typeface="+mn-lt"/>
                <a:ea typeface="+mn-ea"/>
                <a:cs typeface="+mn-cs"/>
              </a:rPr>
              <a:t>) -&gt; str:</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output =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len</a:t>
            </a:r>
            <a:r>
              <a:rPr lang="en-US" sz="1200" kern="1200" dirty="0">
                <a:solidFill>
                  <a:schemeClr val="tx1"/>
                </a:solidFill>
                <a:effectLst/>
                <a:latin typeface="+mn-lt"/>
                <a:ea typeface="+mn-ea"/>
                <a:cs typeface="+mn-cs"/>
              </a:rPr>
              <a:t>(text) - 1</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while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&gt;= 0:</a:t>
            </a:r>
          </a:p>
          <a:p>
            <a:r>
              <a:rPr lang="en-US" sz="1200" kern="1200" dirty="0">
                <a:solidFill>
                  <a:schemeClr val="tx1"/>
                </a:solidFill>
                <a:effectLst/>
                <a:latin typeface="+mn-lt"/>
                <a:ea typeface="+mn-ea"/>
                <a:cs typeface="+mn-cs"/>
              </a:rPr>
              <a:t>                output = output + text[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- 1</a:t>
            </a:r>
          </a:p>
          <a:p>
            <a:r>
              <a:rPr lang="en-US" sz="1200" kern="1200" dirty="0">
                <a:solidFill>
                  <a:schemeClr val="tx1"/>
                </a:solidFill>
                <a:effectLst/>
                <a:latin typeface="+mn-lt"/>
                <a:ea typeface="+mn-ea"/>
                <a:cs typeface="+mn-cs"/>
              </a:rPr>
              <a:t>        return output</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TEST</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result = </a:t>
            </a:r>
            <a:r>
              <a:rPr lang="en-US" sz="1200" kern="1200" dirty="0" err="1">
                <a:solidFill>
                  <a:schemeClr val="tx1"/>
                </a:solidFill>
                <a:effectLst/>
                <a:latin typeface="+mn-lt"/>
                <a:ea typeface="+mn-ea"/>
                <a:cs typeface="+mn-cs"/>
              </a:rPr>
              <a:t>reverse_me</a:t>
            </a:r>
            <a:r>
              <a:rPr lang="en-US" sz="1200" kern="1200" dirty="0">
                <a:solidFill>
                  <a:schemeClr val="tx1"/>
                </a:solidFill>
                <a:effectLst/>
                <a:latin typeface="+mn-lt"/>
                <a:ea typeface="+mn-ea"/>
                <a:cs typeface="+mn-cs"/>
              </a:rPr>
              <a:t>("ABC")</a:t>
            </a:r>
          </a:p>
          <a:p>
            <a:r>
              <a:rPr lang="en-US" sz="1200" kern="1200" dirty="0">
                <a:solidFill>
                  <a:schemeClr val="tx1"/>
                </a:solidFill>
                <a:effectLst/>
                <a:latin typeface="+mn-lt"/>
                <a:ea typeface="+mn-ea"/>
                <a:cs typeface="+mn-cs"/>
              </a:rPr>
              <a:t>print(result)</a:t>
            </a:r>
          </a:p>
          <a:p>
            <a:r>
              <a:rPr lang="en-US" sz="1200" kern="1200" dirty="0">
                <a:solidFill>
                  <a:schemeClr val="tx1"/>
                </a:solidFill>
                <a:effectLst/>
                <a:latin typeface="+mn-lt"/>
                <a:ea typeface="+mn-ea"/>
                <a:cs typeface="+mn-cs"/>
              </a:rPr>
              <a:t>assert("CBA" == result)</a:t>
            </a:r>
          </a:p>
          <a:p>
            <a:endParaRPr lang="en-US" dirty="0"/>
          </a:p>
          <a:p>
            <a:r>
              <a:rPr lang="en-US" dirty="0"/>
              <a:t>How could this be improved using lists?</a:t>
            </a:r>
          </a:p>
          <a:p>
            <a:endParaRPr lang="en-US" dirty="0" err="1"/>
          </a:p>
        </p:txBody>
      </p:sp>
      <p:sp>
        <p:nvSpPr>
          <p:cNvPr id="4" name="Slide Number Placeholder 3"/>
          <p:cNvSpPr>
            <a:spLocks noGrp="1"/>
          </p:cNvSpPr>
          <p:nvPr>
            <p:ph type="sldNum" sz="quarter" idx="5"/>
          </p:nvPr>
        </p:nvSpPr>
        <p:spPr/>
        <p:txBody>
          <a:bodyPr/>
          <a:lstStyle/>
          <a:p>
            <a:fld id="{4A39B329-E67A-6D49-B442-03542797CA5D}" type="slidenum">
              <a:rPr lang="en-US" smtClean="0"/>
              <a:pPr/>
              <a:t>58</a:t>
            </a:fld>
            <a:endParaRPr lang="en-US" dirty="0"/>
          </a:p>
        </p:txBody>
      </p:sp>
    </p:spTree>
    <p:extLst>
      <p:ext uri="{BB962C8B-B14F-4D97-AF65-F5344CB8AC3E}">
        <p14:creationId xmlns:p14="http://schemas.microsoft.com/office/powerpoint/2010/main" val="9389384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new terms did we learn?</a:t>
            </a:r>
          </a:p>
          <a:p>
            <a:endParaRPr lang="en-US" dirty="0"/>
          </a:p>
          <a:p>
            <a:r>
              <a:rPr lang="en-US" dirty="0"/>
              <a:t>How would you define each term?</a:t>
            </a:r>
          </a:p>
        </p:txBody>
      </p:sp>
      <p:sp>
        <p:nvSpPr>
          <p:cNvPr id="4" name="Slide Number Placeholder 3"/>
          <p:cNvSpPr>
            <a:spLocks noGrp="1"/>
          </p:cNvSpPr>
          <p:nvPr>
            <p:ph type="sldNum" sz="quarter" idx="5"/>
          </p:nvPr>
        </p:nvSpPr>
        <p:spPr/>
        <p:txBody>
          <a:bodyPr/>
          <a:lstStyle/>
          <a:p>
            <a:fld id="{4A39B329-E67A-6D49-B442-03542797CA5D}" type="slidenum">
              <a:rPr lang="en-US" smtClean="0"/>
              <a:pPr/>
              <a:t>59</a:t>
            </a:fld>
            <a:endParaRPr lang="en-US" dirty="0"/>
          </a:p>
        </p:txBody>
      </p:sp>
    </p:spTree>
    <p:extLst>
      <p:ext uri="{BB962C8B-B14F-4D97-AF65-F5344CB8AC3E}">
        <p14:creationId xmlns:p14="http://schemas.microsoft.com/office/powerpoint/2010/main" val="6163474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60</a:t>
            </a:fld>
            <a:endParaRPr lang="en-US" dirty="0"/>
          </a:p>
        </p:txBody>
      </p:sp>
    </p:spTree>
    <p:extLst>
      <p:ext uri="{BB962C8B-B14F-4D97-AF65-F5344CB8AC3E}">
        <p14:creationId xmlns:p14="http://schemas.microsoft.com/office/powerpoint/2010/main" val="23209641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endParaRPr lang="en-US" dirty="0"/>
          </a:p>
        </p:txBody>
      </p:sp>
      <p:sp>
        <p:nvSpPr>
          <p:cNvPr id="4" name="Slide Number Placeholder 3"/>
          <p:cNvSpPr>
            <a:spLocks noGrp="1"/>
          </p:cNvSpPr>
          <p:nvPr>
            <p:ph type="sldNum" sz="quarter" idx="5"/>
          </p:nvPr>
        </p:nvSpPr>
        <p:spPr/>
        <p:txBody>
          <a:bodyPr/>
          <a:lstStyle/>
          <a:p>
            <a:fld id="{4A39B329-E67A-6D49-B442-03542797CA5D}" type="slidenum">
              <a:rPr lang="en-US" smtClean="0"/>
              <a:pPr/>
              <a:t>61</a:t>
            </a:fld>
            <a:endParaRPr lang="en-US" dirty="0"/>
          </a:p>
        </p:txBody>
      </p:sp>
    </p:spTree>
    <p:extLst>
      <p:ext uri="{BB962C8B-B14F-4D97-AF65-F5344CB8AC3E}">
        <p14:creationId xmlns:p14="http://schemas.microsoft.com/office/powerpoint/2010/main" val="1875367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create some of our own!</a:t>
            </a:r>
          </a:p>
        </p:txBody>
      </p:sp>
      <p:sp>
        <p:nvSpPr>
          <p:cNvPr id="4" name="Slide Number Placeholder 3"/>
          <p:cNvSpPr>
            <a:spLocks noGrp="1"/>
          </p:cNvSpPr>
          <p:nvPr>
            <p:ph type="sldNum" sz="quarter" idx="5"/>
          </p:nvPr>
        </p:nvSpPr>
        <p:spPr/>
        <p:txBody>
          <a:bodyPr/>
          <a:lstStyle/>
          <a:p>
            <a:fld id="{4A39B329-E67A-6D49-B442-03542797CA5D}" type="slidenum">
              <a:rPr lang="en-US" smtClean="0"/>
              <a:pPr/>
              <a:t>7</a:t>
            </a:fld>
            <a:endParaRPr lang="en-US" dirty="0"/>
          </a:p>
        </p:txBody>
      </p:sp>
    </p:spTree>
    <p:extLst>
      <p:ext uri="{BB962C8B-B14F-4D97-AF65-F5344CB8AC3E}">
        <p14:creationId xmlns:p14="http://schemas.microsoft.com/office/powerpoint/2010/main" val="16498954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new terms did we learn?</a:t>
            </a:r>
          </a:p>
          <a:p>
            <a:endParaRPr lang="en-US" dirty="0"/>
          </a:p>
          <a:p>
            <a:r>
              <a:rPr lang="en-US" dirty="0"/>
              <a:t>How would you define each term?</a:t>
            </a:r>
          </a:p>
        </p:txBody>
      </p:sp>
      <p:sp>
        <p:nvSpPr>
          <p:cNvPr id="4" name="Slide Number Placeholder 3"/>
          <p:cNvSpPr>
            <a:spLocks noGrp="1"/>
          </p:cNvSpPr>
          <p:nvPr>
            <p:ph type="sldNum" sz="quarter" idx="5"/>
          </p:nvPr>
        </p:nvSpPr>
        <p:spPr/>
        <p:txBody>
          <a:bodyPr/>
          <a:lstStyle/>
          <a:p>
            <a:fld id="{4A39B329-E67A-6D49-B442-03542797CA5D}" type="slidenum">
              <a:rPr lang="en-US" smtClean="0"/>
              <a:pPr/>
              <a:t>62</a:t>
            </a:fld>
            <a:endParaRPr lang="en-US" dirty="0"/>
          </a:p>
        </p:txBody>
      </p:sp>
    </p:spTree>
    <p:extLst>
      <p:ext uri="{BB962C8B-B14F-4D97-AF65-F5344CB8AC3E}">
        <p14:creationId xmlns:p14="http://schemas.microsoft.com/office/powerpoint/2010/main" val="5156182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a:p>
            <a:r>
              <a:rPr lang="en-US" dirty="0">
                <a:hlinkClick r:id="rId3"/>
              </a:rPr>
              <a:t>https:#docs.swift.org/swift-book/LanguageGuide/ClassesAndStructures.html#</a:t>
            </a:r>
            <a:endParaRPr lang="en-US" dirty="0"/>
          </a:p>
        </p:txBody>
      </p:sp>
      <p:sp>
        <p:nvSpPr>
          <p:cNvPr id="4" name="Slide Number Placeholder 3"/>
          <p:cNvSpPr>
            <a:spLocks noGrp="1"/>
          </p:cNvSpPr>
          <p:nvPr>
            <p:ph type="sldNum" sz="quarter" idx="5"/>
          </p:nvPr>
        </p:nvSpPr>
        <p:spPr/>
        <p:txBody>
          <a:bodyPr/>
          <a:lstStyle/>
          <a:p>
            <a:fld id="{4A39B329-E67A-6D49-B442-03542797CA5D}" type="slidenum">
              <a:rPr lang="en-US" smtClean="0"/>
              <a:pPr/>
              <a:t>63</a:t>
            </a:fld>
            <a:endParaRPr lang="en-US" dirty="0"/>
          </a:p>
        </p:txBody>
      </p:sp>
    </p:spTree>
    <p:extLst>
      <p:ext uri="{BB962C8B-B14F-4D97-AF65-F5344CB8AC3E}">
        <p14:creationId xmlns:p14="http://schemas.microsoft.com/office/powerpoint/2010/main" val="10132169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a:p>
            <a:r>
              <a:rPr lang="en-US" dirty="0">
                <a:hlinkClick r:id="rId3"/>
              </a:rPr>
              <a:t>https:#docs.swift.org/swift-book/LanguageGuide/ClassesAndStructures.html#</a:t>
            </a:r>
            <a:endParaRPr lang="en-US" dirty="0"/>
          </a:p>
        </p:txBody>
      </p:sp>
      <p:sp>
        <p:nvSpPr>
          <p:cNvPr id="4" name="Slide Number Placeholder 3"/>
          <p:cNvSpPr>
            <a:spLocks noGrp="1"/>
          </p:cNvSpPr>
          <p:nvPr>
            <p:ph type="sldNum" sz="quarter" idx="5"/>
          </p:nvPr>
        </p:nvSpPr>
        <p:spPr/>
        <p:txBody>
          <a:bodyPr/>
          <a:lstStyle/>
          <a:p>
            <a:fld id="{4A39B329-E67A-6D49-B442-03542797CA5D}" type="slidenum">
              <a:rPr lang="en-US" smtClean="0"/>
              <a:pPr/>
              <a:t>64</a:t>
            </a:fld>
            <a:endParaRPr lang="en-US" dirty="0"/>
          </a:p>
        </p:txBody>
      </p:sp>
    </p:spTree>
    <p:extLst>
      <p:ext uri="{BB962C8B-B14F-4D97-AF65-F5344CB8AC3E}">
        <p14:creationId xmlns:p14="http://schemas.microsoft.com/office/powerpoint/2010/main" val="9678876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a:p>
            <a:r>
              <a:rPr lang="en-US" dirty="0">
                <a:hlinkClick r:id="rId3"/>
              </a:rPr>
              <a:t>https:#docs.swift.org/swift-book/LanguageGuide/ClassesAndStructures.html#</a:t>
            </a:r>
            <a:endParaRPr lang="en-US" dirty="0"/>
          </a:p>
        </p:txBody>
      </p:sp>
      <p:sp>
        <p:nvSpPr>
          <p:cNvPr id="4" name="Slide Number Placeholder 3"/>
          <p:cNvSpPr>
            <a:spLocks noGrp="1"/>
          </p:cNvSpPr>
          <p:nvPr>
            <p:ph type="sldNum" sz="quarter" idx="5"/>
          </p:nvPr>
        </p:nvSpPr>
        <p:spPr/>
        <p:txBody>
          <a:bodyPr/>
          <a:lstStyle/>
          <a:p>
            <a:fld id="{4A39B329-E67A-6D49-B442-03542797CA5D}" type="slidenum">
              <a:rPr lang="en-US" smtClean="0"/>
              <a:pPr/>
              <a:t>65</a:t>
            </a:fld>
            <a:endParaRPr lang="en-US" dirty="0"/>
          </a:p>
        </p:txBody>
      </p:sp>
    </p:spTree>
    <p:extLst>
      <p:ext uri="{BB962C8B-B14F-4D97-AF65-F5344CB8AC3E}">
        <p14:creationId xmlns:p14="http://schemas.microsoft.com/office/powerpoint/2010/main" val="34700557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endParaRPr lang="en-US" dirty="0"/>
          </a:p>
        </p:txBody>
      </p:sp>
      <p:sp>
        <p:nvSpPr>
          <p:cNvPr id="4" name="Slide Number Placeholder 3"/>
          <p:cNvSpPr>
            <a:spLocks noGrp="1"/>
          </p:cNvSpPr>
          <p:nvPr>
            <p:ph type="sldNum" sz="quarter" idx="5"/>
          </p:nvPr>
        </p:nvSpPr>
        <p:spPr/>
        <p:txBody>
          <a:bodyPr/>
          <a:lstStyle/>
          <a:p>
            <a:fld id="{4A39B329-E67A-6D49-B442-03542797CA5D}" type="slidenum">
              <a:rPr lang="en-US" smtClean="0"/>
              <a:pPr/>
              <a:t>66</a:t>
            </a:fld>
            <a:endParaRPr lang="en-US" dirty="0"/>
          </a:p>
        </p:txBody>
      </p:sp>
    </p:spTree>
    <p:extLst>
      <p:ext uri="{BB962C8B-B14F-4D97-AF65-F5344CB8AC3E}">
        <p14:creationId xmlns:p14="http://schemas.microsoft.com/office/powerpoint/2010/main" val="31416781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new terms did we learn?</a:t>
            </a:r>
          </a:p>
          <a:p>
            <a:endParaRPr lang="en-US" dirty="0"/>
          </a:p>
          <a:p>
            <a:r>
              <a:rPr lang="en-US" dirty="0"/>
              <a:t>How would you define each term?</a:t>
            </a:r>
          </a:p>
        </p:txBody>
      </p:sp>
      <p:sp>
        <p:nvSpPr>
          <p:cNvPr id="4" name="Slide Number Placeholder 3"/>
          <p:cNvSpPr>
            <a:spLocks noGrp="1"/>
          </p:cNvSpPr>
          <p:nvPr>
            <p:ph type="sldNum" sz="quarter" idx="5"/>
          </p:nvPr>
        </p:nvSpPr>
        <p:spPr/>
        <p:txBody>
          <a:bodyPr/>
          <a:lstStyle/>
          <a:p>
            <a:fld id="{4A39B329-E67A-6D49-B442-03542797CA5D}" type="slidenum">
              <a:rPr lang="en-US" smtClean="0"/>
              <a:pPr/>
              <a:t>67</a:t>
            </a:fld>
            <a:endParaRPr lang="en-US" dirty="0"/>
          </a:p>
        </p:txBody>
      </p:sp>
    </p:spTree>
    <p:extLst>
      <p:ext uri="{BB962C8B-B14F-4D97-AF65-F5344CB8AC3E}">
        <p14:creationId xmlns:p14="http://schemas.microsoft.com/office/powerpoint/2010/main" val="10410319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39B329-E67A-6D49-B442-03542797CA5D}" type="slidenum">
              <a:rPr lang="en-US" smtClean="0"/>
              <a:pPr/>
              <a:t>68</a:t>
            </a:fld>
            <a:endParaRPr lang="en-US" dirty="0"/>
          </a:p>
        </p:txBody>
      </p:sp>
    </p:spTree>
    <p:extLst>
      <p:ext uri="{BB962C8B-B14F-4D97-AF65-F5344CB8AC3E}">
        <p14:creationId xmlns:p14="http://schemas.microsoft.com/office/powerpoint/2010/main" val="31499531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39B329-E67A-6D49-B442-03542797CA5D}" type="slidenum">
              <a:rPr lang="en-US" smtClean="0"/>
              <a:pPr/>
              <a:t>69</a:t>
            </a:fld>
            <a:endParaRPr lang="en-US" dirty="0"/>
          </a:p>
        </p:txBody>
      </p:sp>
    </p:spTree>
    <p:extLst>
      <p:ext uri="{BB962C8B-B14F-4D97-AF65-F5344CB8AC3E}">
        <p14:creationId xmlns:p14="http://schemas.microsoft.com/office/powerpoint/2010/main" val="18596795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39B329-E67A-6D49-B442-03542797CA5D}" type="slidenum">
              <a:rPr lang="en-US" smtClean="0"/>
              <a:pPr/>
              <a:t>70</a:t>
            </a:fld>
            <a:endParaRPr lang="en-US" dirty="0"/>
          </a:p>
        </p:txBody>
      </p:sp>
    </p:spTree>
    <p:extLst>
      <p:ext uri="{BB962C8B-B14F-4D97-AF65-F5344CB8AC3E}">
        <p14:creationId xmlns:p14="http://schemas.microsoft.com/office/powerpoint/2010/main" val="3975722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endParaRPr lang="en-US" dirty="0"/>
          </a:p>
        </p:txBody>
      </p:sp>
      <p:sp>
        <p:nvSpPr>
          <p:cNvPr id="4" name="Slide Number Placeholder 3"/>
          <p:cNvSpPr>
            <a:spLocks noGrp="1"/>
          </p:cNvSpPr>
          <p:nvPr>
            <p:ph type="sldNum" sz="quarter" idx="5"/>
          </p:nvPr>
        </p:nvSpPr>
        <p:spPr/>
        <p:txBody>
          <a:bodyPr/>
          <a:lstStyle/>
          <a:p>
            <a:fld id="{4A39B329-E67A-6D49-B442-03542797CA5D}" type="slidenum">
              <a:rPr lang="en-US" smtClean="0"/>
              <a:pPr/>
              <a:t>71</a:t>
            </a:fld>
            <a:endParaRPr lang="en-US" dirty="0"/>
          </a:p>
        </p:txBody>
      </p:sp>
    </p:spTree>
    <p:extLst>
      <p:ext uri="{BB962C8B-B14F-4D97-AF65-F5344CB8AC3E}">
        <p14:creationId xmlns:p14="http://schemas.microsoft.com/office/powerpoint/2010/main" val="1693788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new terms did we learn?</a:t>
            </a:r>
          </a:p>
          <a:p>
            <a:endParaRPr lang="en-US" dirty="0"/>
          </a:p>
          <a:p>
            <a:r>
              <a:rPr lang="en-US" dirty="0"/>
              <a:t>How would you define each term?</a:t>
            </a:r>
          </a:p>
        </p:txBody>
      </p:sp>
      <p:sp>
        <p:nvSpPr>
          <p:cNvPr id="4" name="Slide Number Placeholder 3"/>
          <p:cNvSpPr>
            <a:spLocks noGrp="1"/>
          </p:cNvSpPr>
          <p:nvPr>
            <p:ph type="sldNum" sz="quarter" idx="5"/>
          </p:nvPr>
        </p:nvSpPr>
        <p:spPr/>
        <p:txBody>
          <a:bodyPr/>
          <a:lstStyle/>
          <a:p>
            <a:fld id="{4A39B329-E67A-6D49-B442-03542797CA5D}" type="slidenum">
              <a:rPr lang="en-US" smtClean="0"/>
              <a:pPr/>
              <a:t>8</a:t>
            </a:fld>
            <a:endParaRPr lang="en-US" dirty="0"/>
          </a:p>
        </p:txBody>
      </p:sp>
    </p:spTree>
    <p:extLst>
      <p:ext uri="{BB962C8B-B14F-4D97-AF65-F5344CB8AC3E}">
        <p14:creationId xmlns:p14="http://schemas.microsoft.com/office/powerpoint/2010/main" val="23328803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new terms did we learn?</a:t>
            </a:r>
          </a:p>
          <a:p>
            <a:endParaRPr lang="en-US" dirty="0"/>
          </a:p>
          <a:p>
            <a:r>
              <a:rPr lang="en-US" dirty="0"/>
              <a:t>How would you define each term?</a:t>
            </a:r>
          </a:p>
        </p:txBody>
      </p:sp>
      <p:sp>
        <p:nvSpPr>
          <p:cNvPr id="4" name="Slide Number Placeholder 3"/>
          <p:cNvSpPr>
            <a:spLocks noGrp="1"/>
          </p:cNvSpPr>
          <p:nvPr>
            <p:ph type="sldNum" sz="quarter" idx="5"/>
          </p:nvPr>
        </p:nvSpPr>
        <p:spPr/>
        <p:txBody>
          <a:bodyPr/>
          <a:lstStyle/>
          <a:p>
            <a:fld id="{4A39B329-E67A-6D49-B442-03542797CA5D}" type="slidenum">
              <a:rPr lang="en-US" smtClean="0"/>
              <a:pPr/>
              <a:t>72</a:t>
            </a:fld>
            <a:endParaRPr lang="en-US" dirty="0"/>
          </a:p>
        </p:txBody>
      </p:sp>
    </p:spTree>
    <p:extLst>
      <p:ext uri="{BB962C8B-B14F-4D97-AF65-F5344CB8AC3E}">
        <p14:creationId xmlns:p14="http://schemas.microsoft.com/office/powerpoint/2010/main" val="30951928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39B329-E67A-6D49-B442-03542797CA5D}" type="slidenum">
              <a:rPr lang="en-US" smtClean="0"/>
              <a:pPr/>
              <a:t>73</a:t>
            </a:fld>
            <a:endParaRPr lang="en-US" dirty="0"/>
          </a:p>
        </p:txBody>
      </p:sp>
    </p:spTree>
    <p:extLst>
      <p:ext uri="{BB962C8B-B14F-4D97-AF65-F5344CB8AC3E}">
        <p14:creationId xmlns:p14="http://schemas.microsoft.com/office/powerpoint/2010/main" val="12153697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39B329-E67A-6D49-B442-03542797CA5D}" type="slidenum">
              <a:rPr lang="en-US" smtClean="0"/>
              <a:pPr/>
              <a:t>74</a:t>
            </a:fld>
            <a:endParaRPr lang="en-US" dirty="0"/>
          </a:p>
        </p:txBody>
      </p:sp>
    </p:spTree>
    <p:extLst>
      <p:ext uri="{BB962C8B-B14F-4D97-AF65-F5344CB8AC3E}">
        <p14:creationId xmlns:p14="http://schemas.microsoft.com/office/powerpoint/2010/main" val="26749028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39B329-E67A-6D49-B442-03542797CA5D}" type="slidenum">
              <a:rPr lang="en-US" smtClean="0"/>
              <a:pPr/>
              <a:t>75</a:t>
            </a:fld>
            <a:endParaRPr lang="en-US" dirty="0"/>
          </a:p>
        </p:txBody>
      </p:sp>
    </p:spTree>
    <p:extLst>
      <p:ext uri="{BB962C8B-B14F-4D97-AF65-F5344CB8AC3E}">
        <p14:creationId xmlns:p14="http://schemas.microsoft.com/office/powerpoint/2010/main" val="16122733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endParaRPr lang="en-US" dirty="0"/>
          </a:p>
        </p:txBody>
      </p:sp>
      <p:sp>
        <p:nvSpPr>
          <p:cNvPr id="4" name="Slide Number Placeholder 3"/>
          <p:cNvSpPr>
            <a:spLocks noGrp="1"/>
          </p:cNvSpPr>
          <p:nvPr>
            <p:ph type="sldNum" sz="quarter" idx="5"/>
          </p:nvPr>
        </p:nvSpPr>
        <p:spPr/>
        <p:txBody>
          <a:bodyPr/>
          <a:lstStyle/>
          <a:p>
            <a:fld id="{4A39B329-E67A-6D49-B442-03542797CA5D}" type="slidenum">
              <a:rPr lang="en-US" smtClean="0"/>
              <a:pPr/>
              <a:t>76</a:t>
            </a:fld>
            <a:endParaRPr lang="en-US" dirty="0"/>
          </a:p>
        </p:txBody>
      </p:sp>
    </p:spTree>
    <p:extLst>
      <p:ext uri="{BB962C8B-B14F-4D97-AF65-F5344CB8AC3E}">
        <p14:creationId xmlns:p14="http://schemas.microsoft.com/office/powerpoint/2010/main" val="19404297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new terms did we learn?</a:t>
            </a:r>
          </a:p>
          <a:p>
            <a:endParaRPr lang="en-US" dirty="0"/>
          </a:p>
          <a:p>
            <a:r>
              <a:rPr lang="en-US" dirty="0"/>
              <a:t>How would you define each term?</a:t>
            </a:r>
          </a:p>
        </p:txBody>
      </p:sp>
      <p:sp>
        <p:nvSpPr>
          <p:cNvPr id="4" name="Slide Number Placeholder 3"/>
          <p:cNvSpPr>
            <a:spLocks noGrp="1"/>
          </p:cNvSpPr>
          <p:nvPr>
            <p:ph type="sldNum" sz="quarter" idx="5"/>
          </p:nvPr>
        </p:nvSpPr>
        <p:spPr/>
        <p:txBody>
          <a:bodyPr/>
          <a:lstStyle/>
          <a:p>
            <a:fld id="{4A39B329-E67A-6D49-B442-03542797CA5D}" type="slidenum">
              <a:rPr lang="en-US" smtClean="0"/>
              <a:pPr/>
              <a:t>77</a:t>
            </a:fld>
            <a:endParaRPr lang="en-US" dirty="0"/>
          </a:p>
        </p:txBody>
      </p:sp>
    </p:spTree>
    <p:extLst>
      <p:ext uri="{BB962C8B-B14F-4D97-AF65-F5344CB8AC3E}">
        <p14:creationId xmlns:p14="http://schemas.microsoft.com/office/powerpoint/2010/main" val="36736157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39B329-E67A-6D49-B442-03542797CA5D}" type="slidenum">
              <a:rPr lang="en-US" smtClean="0"/>
              <a:pPr/>
              <a:t>78</a:t>
            </a:fld>
            <a:endParaRPr lang="en-US" dirty="0"/>
          </a:p>
        </p:txBody>
      </p:sp>
    </p:spTree>
    <p:extLst>
      <p:ext uri="{BB962C8B-B14F-4D97-AF65-F5344CB8AC3E}">
        <p14:creationId xmlns:p14="http://schemas.microsoft.com/office/powerpoint/2010/main" val="36491742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39B329-E67A-6D49-B442-03542797CA5D}" type="slidenum">
              <a:rPr lang="en-US" smtClean="0"/>
              <a:pPr/>
              <a:t>79</a:t>
            </a:fld>
            <a:endParaRPr lang="en-US" dirty="0"/>
          </a:p>
        </p:txBody>
      </p:sp>
    </p:spTree>
    <p:extLst>
      <p:ext uri="{BB962C8B-B14F-4D97-AF65-F5344CB8AC3E}">
        <p14:creationId xmlns:p14="http://schemas.microsoft.com/office/powerpoint/2010/main" val="24756101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endParaRPr lang="en-US" dirty="0"/>
          </a:p>
        </p:txBody>
      </p:sp>
      <p:sp>
        <p:nvSpPr>
          <p:cNvPr id="4" name="Slide Number Placeholder 3"/>
          <p:cNvSpPr>
            <a:spLocks noGrp="1"/>
          </p:cNvSpPr>
          <p:nvPr>
            <p:ph type="sldNum" sz="quarter" idx="5"/>
          </p:nvPr>
        </p:nvSpPr>
        <p:spPr/>
        <p:txBody>
          <a:bodyPr/>
          <a:lstStyle/>
          <a:p>
            <a:fld id="{4A39B329-E67A-6D49-B442-03542797CA5D}" type="slidenum">
              <a:rPr lang="en-US" smtClean="0"/>
              <a:pPr/>
              <a:t>80</a:t>
            </a:fld>
            <a:endParaRPr lang="en-US" dirty="0"/>
          </a:p>
        </p:txBody>
      </p:sp>
    </p:spTree>
    <p:extLst>
      <p:ext uri="{BB962C8B-B14F-4D97-AF65-F5344CB8AC3E}">
        <p14:creationId xmlns:p14="http://schemas.microsoft.com/office/powerpoint/2010/main" val="22725579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new terms did we learn?</a:t>
            </a:r>
          </a:p>
          <a:p>
            <a:endParaRPr lang="en-US" dirty="0"/>
          </a:p>
          <a:p>
            <a:r>
              <a:rPr lang="en-US" dirty="0"/>
              <a:t>How would you define each term?</a:t>
            </a:r>
          </a:p>
        </p:txBody>
      </p:sp>
      <p:sp>
        <p:nvSpPr>
          <p:cNvPr id="4" name="Slide Number Placeholder 3"/>
          <p:cNvSpPr>
            <a:spLocks noGrp="1"/>
          </p:cNvSpPr>
          <p:nvPr>
            <p:ph type="sldNum" sz="quarter" idx="5"/>
          </p:nvPr>
        </p:nvSpPr>
        <p:spPr/>
        <p:txBody>
          <a:bodyPr/>
          <a:lstStyle/>
          <a:p>
            <a:fld id="{4A39B329-E67A-6D49-B442-03542797CA5D}" type="slidenum">
              <a:rPr lang="en-US" smtClean="0"/>
              <a:pPr/>
              <a:t>81</a:t>
            </a:fld>
            <a:endParaRPr lang="en-US" dirty="0"/>
          </a:p>
        </p:txBody>
      </p:sp>
    </p:spTree>
    <p:extLst>
      <p:ext uri="{BB962C8B-B14F-4D97-AF65-F5344CB8AC3E}">
        <p14:creationId xmlns:p14="http://schemas.microsoft.com/office/powerpoint/2010/main" val="1794940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9</a:t>
            </a:fld>
            <a:endParaRPr lang="en-US" dirty="0"/>
          </a:p>
        </p:txBody>
      </p:sp>
    </p:spTree>
    <p:extLst>
      <p:ext uri="{BB962C8B-B14F-4D97-AF65-F5344CB8AC3E}">
        <p14:creationId xmlns:p14="http://schemas.microsoft.com/office/powerpoint/2010/main" val="11492189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39B329-E67A-6D49-B442-03542797CA5D}" type="slidenum">
              <a:rPr lang="en-US" smtClean="0"/>
              <a:pPr/>
              <a:t>82</a:t>
            </a:fld>
            <a:endParaRPr lang="en-US" dirty="0"/>
          </a:p>
        </p:txBody>
      </p:sp>
    </p:spTree>
    <p:extLst>
      <p:ext uri="{BB962C8B-B14F-4D97-AF65-F5344CB8AC3E}">
        <p14:creationId xmlns:p14="http://schemas.microsoft.com/office/powerpoint/2010/main" val="16474252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39B329-E67A-6D49-B442-03542797CA5D}" type="slidenum">
              <a:rPr lang="en-US" smtClean="0"/>
              <a:pPr/>
              <a:t>83</a:t>
            </a:fld>
            <a:endParaRPr lang="en-US" dirty="0"/>
          </a:p>
        </p:txBody>
      </p:sp>
    </p:spTree>
    <p:extLst>
      <p:ext uri="{BB962C8B-B14F-4D97-AF65-F5344CB8AC3E}">
        <p14:creationId xmlns:p14="http://schemas.microsoft.com/office/powerpoint/2010/main" val="38645287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endParaRPr lang="en-US" dirty="0"/>
          </a:p>
        </p:txBody>
      </p:sp>
      <p:sp>
        <p:nvSpPr>
          <p:cNvPr id="4" name="Slide Number Placeholder 3"/>
          <p:cNvSpPr>
            <a:spLocks noGrp="1"/>
          </p:cNvSpPr>
          <p:nvPr>
            <p:ph type="sldNum" sz="quarter" idx="5"/>
          </p:nvPr>
        </p:nvSpPr>
        <p:spPr/>
        <p:txBody>
          <a:bodyPr/>
          <a:lstStyle/>
          <a:p>
            <a:fld id="{4A39B329-E67A-6D49-B442-03542797CA5D}" type="slidenum">
              <a:rPr lang="en-US" smtClean="0"/>
              <a:pPr/>
              <a:t>84</a:t>
            </a:fld>
            <a:endParaRPr lang="en-US" dirty="0"/>
          </a:p>
        </p:txBody>
      </p:sp>
    </p:spTree>
    <p:extLst>
      <p:ext uri="{BB962C8B-B14F-4D97-AF65-F5344CB8AC3E}">
        <p14:creationId xmlns:p14="http://schemas.microsoft.com/office/powerpoint/2010/main" val="20708198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new terms did we learn?</a:t>
            </a:r>
          </a:p>
          <a:p>
            <a:endParaRPr lang="en-US" dirty="0"/>
          </a:p>
          <a:p>
            <a:r>
              <a:rPr lang="en-US" dirty="0"/>
              <a:t>How would you define each term?</a:t>
            </a:r>
          </a:p>
        </p:txBody>
      </p:sp>
      <p:sp>
        <p:nvSpPr>
          <p:cNvPr id="4" name="Slide Number Placeholder 3"/>
          <p:cNvSpPr>
            <a:spLocks noGrp="1"/>
          </p:cNvSpPr>
          <p:nvPr>
            <p:ph type="sldNum" sz="quarter" idx="5"/>
          </p:nvPr>
        </p:nvSpPr>
        <p:spPr/>
        <p:txBody>
          <a:bodyPr/>
          <a:lstStyle/>
          <a:p>
            <a:fld id="{4A39B329-E67A-6D49-B442-03542797CA5D}" type="slidenum">
              <a:rPr lang="en-US" smtClean="0"/>
              <a:pPr/>
              <a:t>85</a:t>
            </a:fld>
            <a:endParaRPr lang="en-US" dirty="0"/>
          </a:p>
        </p:txBody>
      </p:sp>
    </p:spTree>
    <p:extLst>
      <p:ext uri="{BB962C8B-B14F-4D97-AF65-F5344CB8AC3E}">
        <p14:creationId xmlns:p14="http://schemas.microsoft.com/office/powerpoint/2010/main" val="3209712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a:t>
            </a:r>
          </a:p>
        </p:txBody>
      </p:sp>
      <p:sp>
        <p:nvSpPr>
          <p:cNvPr id="4" name="Slide Number Placeholder 3"/>
          <p:cNvSpPr>
            <a:spLocks noGrp="1"/>
          </p:cNvSpPr>
          <p:nvPr>
            <p:ph type="sldNum" sz="quarter" idx="5"/>
          </p:nvPr>
        </p:nvSpPr>
        <p:spPr/>
        <p:txBody>
          <a:bodyPr/>
          <a:lstStyle/>
          <a:p>
            <a:fld id="{4A39B329-E67A-6D49-B442-03542797CA5D}" type="slidenum">
              <a:rPr lang="en-US" smtClean="0"/>
              <a:pPr/>
              <a:t>11</a:t>
            </a:fld>
            <a:endParaRPr lang="en-US" dirty="0"/>
          </a:p>
        </p:txBody>
      </p:sp>
    </p:spTree>
    <p:extLst>
      <p:ext uri="{BB962C8B-B14F-4D97-AF65-F5344CB8AC3E}">
        <p14:creationId xmlns:p14="http://schemas.microsoft.com/office/powerpoint/2010/main" val="2706279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EEE8-3882-6C4A-80EF-78B386843B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FAD482-1159-8144-AA5D-1F11FBAA6B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A6CDC7-6BB2-5042-A1D2-2FCC238AEB3D}"/>
              </a:ext>
            </a:extLst>
          </p:cNvPr>
          <p:cNvSpPr>
            <a:spLocks noGrp="1"/>
          </p:cNvSpPr>
          <p:nvPr>
            <p:ph type="dt" sz="half" idx="10"/>
          </p:nvPr>
        </p:nvSpPr>
        <p:spPr/>
        <p:txBody>
          <a:bodyPr/>
          <a:lstStyle/>
          <a:p>
            <a:fld id="{70F4378A-6ED1-A446-8834-DEE19BE10B42}" type="datetimeFigureOut">
              <a:rPr lang="en-US" smtClean="0"/>
              <a:t>6/15/20</a:t>
            </a:fld>
            <a:endParaRPr lang="en-US"/>
          </a:p>
        </p:txBody>
      </p:sp>
      <p:sp>
        <p:nvSpPr>
          <p:cNvPr id="5" name="Footer Placeholder 4">
            <a:extLst>
              <a:ext uri="{FF2B5EF4-FFF2-40B4-BE49-F238E27FC236}">
                <a16:creationId xmlns:a16="http://schemas.microsoft.com/office/drawing/2014/main" id="{285BB608-4C92-2241-8525-A413695889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DB068-3F05-1242-BD9F-EA5668D62719}"/>
              </a:ext>
            </a:extLst>
          </p:cNvPr>
          <p:cNvSpPr>
            <a:spLocks noGrp="1"/>
          </p:cNvSpPr>
          <p:nvPr>
            <p:ph type="sldNum" sz="quarter" idx="12"/>
          </p:nvPr>
        </p:nvSpPr>
        <p:spPr/>
        <p:txBody>
          <a:bodyPr/>
          <a:lstStyle/>
          <a:p>
            <a:fld id="{CB6832B5-34E5-2047-AEEE-C028E3D2329C}" type="slidenum">
              <a:rPr lang="en-US" smtClean="0"/>
              <a:t>‹#›</a:t>
            </a:fld>
            <a:endParaRPr lang="en-US"/>
          </a:p>
        </p:txBody>
      </p:sp>
    </p:spTree>
    <p:extLst>
      <p:ext uri="{BB962C8B-B14F-4D97-AF65-F5344CB8AC3E}">
        <p14:creationId xmlns:p14="http://schemas.microsoft.com/office/powerpoint/2010/main" val="2250190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A871-9AEE-454B-BB75-1013191FD0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FA7CE2-6E90-9446-9C1F-7F3FE4F310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B5E57C-402F-E641-AF4F-56AD8096D96D}"/>
              </a:ext>
            </a:extLst>
          </p:cNvPr>
          <p:cNvSpPr>
            <a:spLocks noGrp="1"/>
          </p:cNvSpPr>
          <p:nvPr>
            <p:ph type="dt" sz="half" idx="10"/>
          </p:nvPr>
        </p:nvSpPr>
        <p:spPr/>
        <p:txBody>
          <a:bodyPr/>
          <a:lstStyle/>
          <a:p>
            <a:fld id="{70F4378A-6ED1-A446-8834-DEE19BE10B42}" type="datetimeFigureOut">
              <a:rPr lang="en-US" smtClean="0"/>
              <a:t>6/15/20</a:t>
            </a:fld>
            <a:endParaRPr lang="en-US"/>
          </a:p>
        </p:txBody>
      </p:sp>
      <p:sp>
        <p:nvSpPr>
          <p:cNvPr id="5" name="Footer Placeholder 4">
            <a:extLst>
              <a:ext uri="{FF2B5EF4-FFF2-40B4-BE49-F238E27FC236}">
                <a16:creationId xmlns:a16="http://schemas.microsoft.com/office/drawing/2014/main" id="{0605F679-E611-7B47-8E91-4999CABA5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AB50B1-B854-EA4B-88E8-74ABC9DE8271}"/>
              </a:ext>
            </a:extLst>
          </p:cNvPr>
          <p:cNvSpPr>
            <a:spLocks noGrp="1"/>
          </p:cNvSpPr>
          <p:nvPr>
            <p:ph type="sldNum" sz="quarter" idx="12"/>
          </p:nvPr>
        </p:nvSpPr>
        <p:spPr/>
        <p:txBody>
          <a:bodyPr/>
          <a:lstStyle/>
          <a:p>
            <a:fld id="{CB6832B5-34E5-2047-AEEE-C028E3D2329C}" type="slidenum">
              <a:rPr lang="en-US" smtClean="0"/>
              <a:t>‹#›</a:t>
            </a:fld>
            <a:endParaRPr lang="en-US"/>
          </a:p>
        </p:txBody>
      </p:sp>
    </p:spTree>
    <p:extLst>
      <p:ext uri="{BB962C8B-B14F-4D97-AF65-F5344CB8AC3E}">
        <p14:creationId xmlns:p14="http://schemas.microsoft.com/office/powerpoint/2010/main" val="1771058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963796-19AD-3E4B-8C12-69F281ADE7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90F688-C6A6-904A-B648-9CAEF04659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181B7C-9022-9C4E-992D-5184E45F8C50}"/>
              </a:ext>
            </a:extLst>
          </p:cNvPr>
          <p:cNvSpPr>
            <a:spLocks noGrp="1"/>
          </p:cNvSpPr>
          <p:nvPr>
            <p:ph type="dt" sz="half" idx="10"/>
          </p:nvPr>
        </p:nvSpPr>
        <p:spPr/>
        <p:txBody>
          <a:bodyPr/>
          <a:lstStyle/>
          <a:p>
            <a:fld id="{70F4378A-6ED1-A446-8834-DEE19BE10B42}" type="datetimeFigureOut">
              <a:rPr lang="en-US" smtClean="0"/>
              <a:t>6/15/20</a:t>
            </a:fld>
            <a:endParaRPr lang="en-US"/>
          </a:p>
        </p:txBody>
      </p:sp>
      <p:sp>
        <p:nvSpPr>
          <p:cNvPr id="5" name="Footer Placeholder 4">
            <a:extLst>
              <a:ext uri="{FF2B5EF4-FFF2-40B4-BE49-F238E27FC236}">
                <a16:creationId xmlns:a16="http://schemas.microsoft.com/office/drawing/2014/main" id="{520482F6-8A37-3E4B-B601-9BFA03851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5962D-22C6-E441-96D4-F477AB87CF63}"/>
              </a:ext>
            </a:extLst>
          </p:cNvPr>
          <p:cNvSpPr>
            <a:spLocks noGrp="1"/>
          </p:cNvSpPr>
          <p:nvPr>
            <p:ph type="sldNum" sz="quarter" idx="12"/>
          </p:nvPr>
        </p:nvSpPr>
        <p:spPr/>
        <p:txBody>
          <a:bodyPr/>
          <a:lstStyle/>
          <a:p>
            <a:fld id="{CB6832B5-34E5-2047-AEEE-C028E3D2329C}" type="slidenum">
              <a:rPr lang="en-US" smtClean="0"/>
              <a:t>‹#›</a:t>
            </a:fld>
            <a:endParaRPr lang="en-US"/>
          </a:p>
        </p:txBody>
      </p:sp>
    </p:spTree>
    <p:extLst>
      <p:ext uri="{BB962C8B-B14F-4D97-AF65-F5344CB8AC3E}">
        <p14:creationId xmlns:p14="http://schemas.microsoft.com/office/powerpoint/2010/main" val="4222983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400" y="1232756"/>
            <a:ext cx="5403850" cy="4705983"/>
          </a:xfrm>
        </p:spPr>
        <p:txBody>
          <a:bodyPr>
            <a:normAutofit/>
          </a:bodyPr>
          <a:lstStyle>
            <a:lvl1pPr>
              <a:spcBef>
                <a:spcPts val="600"/>
              </a:spcBef>
              <a:spcAft>
                <a:spcPts val="600"/>
              </a:spcAft>
              <a:defRPr sz="1800" baseline="0"/>
            </a:lvl1pPr>
            <a:lvl2pPr>
              <a:spcBef>
                <a:spcPts val="600"/>
              </a:spcBef>
              <a:spcAft>
                <a:spcPts val="600"/>
              </a:spcAft>
              <a:defRPr sz="1800" baseline="0"/>
            </a:lvl2pPr>
            <a:lvl3pPr>
              <a:spcBef>
                <a:spcPts val="600"/>
              </a:spcBef>
              <a:spcAft>
                <a:spcPts val="600"/>
              </a:spcAft>
              <a:defRPr sz="1800" baseline="0"/>
            </a:lvl3pPr>
            <a:lvl4pPr>
              <a:spcBef>
                <a:spcPts val="600"/>
              </a:spcBef>
              <a:spcAft>
                <a:spcPts val="600"/>
              </a:spcAft>
              <a:defRPr sz="1800" baseline="0"/>
            </a:lvl4pPr>
            <a:lvl5pPr>
              <a:spcBef>
                <a:spcPts val="600"/>
              </a:spcBef>
              <a:spcAft>
                <a:spcPts val="600"/>
              </a:spcAft>
              <a:defRPr sz="18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692150" y="237840"/>
            <a:ext cx="5403850" cy="850900"/>
          </a:xfrm>
          <a:prstGeom prst="rect">
            <a:avLst/>
          </a:prstGeom>
        </p:spPr>
        <p:txBody>
          <a:bodyPr anchor="b" anchorCtr="0"/>
          <a:lstStyle>
            <a:lvl1pPr algn="l">
              <a:defRPr sz="3000" b="1" spc="150" baseline="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sp>
        <p:nvSpPr>
          <p:cNvPr id="6" name="Slide Number Placeholder 5"/>
          <p:cNvSpPr>
            <a:spLocks noGrp="1"/>
          </p:cNvSpPr>
          <p:nvPr>
            <p:ph type="sldNum" sz="quarter" idx="4"/>
          </p:nvPr>
        </p:nvSpPr>
        <p:spPr>
          <a:xfrm>
            <a:off x="9331106" y="6494594"/>
            <a:ext cx="2844800" cy="365125"/>
          </a:xfrm>
          <a:prstGeom prst="rect">
            <a:avLst/>
          </a:prstGeom>
        </p:spPr>
        <p:txBody>
          <a:bodyPr/>
          <a:lstStyle>
            <a:lvl1pPr algn="r">
              <a:defRPr sz="1800">
                <a:latin typeface="Lato Light"/>
                <a:cs typeface="Lato Light"/>
              </a:defRPr>
            </a:lvl1pPr>
          </a:lstStyle>
          <a:p>
            <a:fld id="{A2644288-DBB5-B146-A4C9-3FE617AA0A71}" type="slidenum">
              <a:rPr lang="en-US" smtClean="0"/>
              <a:pPr/>
              <a:t>‹#›</a:t>
            </a:fld>
            <a:endParaRPr lang="en-US" dirty="0"/>
          </a:p>
        </p:txBody>
      </p:sp>
      <p:sp>
        <p:nvSpPr>
          <p:cNvPr id="8" name="Content Placeholder 2">
            <a:extLst>
              <a:ext uri="{FF2B5EF4-FFF2-40B4-BE49-F238E27FC236}">
                <a16:creationId xmlns:a16="http://schemas.microsoft.com/office/drawing/2014/main" id="{E5A2B7B8-10BF-544C-A71B-E1A67645703A}"/>
              </a:ext>
            </a:extLst>
          </p:cNvPr>
          <p:cNvSpPr>
            <a:spLocks noGrp="1"/>
          </p:cNvSpPr>
          <p:nvPr>
            <p:ph idx="10"/>
          </p:nvPr>
        </p:nvSpPr>
        <p:spPr>
          <a:xfrm>
            <a:off x="6312024" y="1232756"/>
            <a:ext cx="5403850" cy="4705983"/>
          </a:xfrm>
        </p:spPr>
        <p:txBody>
          <a:bodyPr>
            <a:normAutofit/>
          </a:bodyPr>
          <a:lstStyle>
            <a:lvl1pPr>
              <a:spcBef>
                <a:spcPts val="600"/>
              </a:spcBef>
              <a:spcAft>
                <a:spcPts val="600"/>
              </a:spcAft>
              <a:defRPr sz="1800" baseline="0"/>
            </a:lvl1pPr>
            <a:lvl2pPr>
              <a:spcBef>
                <a:spcPts val="600"/>
              </a:spcBef>
              <a:spcAft>
                <a:spcPts val="600"/>
              </a:spcAft>
              <a:defRPr sz="1800" baseline="0"/>
            </a:lvl2pPr>
            <a:lvl3pPr>
              <a:spcBef>
                <a:spcPts val="600"/>
              </a:spcBef>
              <a:spcAft>
                <a:spcPts val="600"/>
              </a:spcAft>
              <a:defRPr sz="1800" baseline="0"/>
            </a:lvl3pPr>
            <a:lvl4pPr>
              <a:spcBef>
                <a:spcPts val="600"/>
              </a:spcBef>
              <a:spcAft>
                <a:spcPts val="600"/>
              </a:spcAft>
              <a:defRPr sz="1800" baseline="0"/>
            </a:lvl4pPr>
            <a:lvl5pPr>
              <a:spcBef>
                <a:spcPts val="600"/>
              </a:spcBef>
              <a:spcAft>
                <a:spcPts val="600"/>
              </a:spcAft>
              <a:defRPr sz="18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005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9B2F5-F445-A543-93A9-59C2195F6C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28966A-3A4D-F942-BBAE-680ED41350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9A454A-5734-AF4F-903A-23BCBF03752E}"/>
              </a:ext>
            </a:extLst>
          </p:cNvPr>
          <p:cNvSpPr>
            <a:spLocks noGrp="1"/>
          </p:cNvSpPr>
          <p:nvPr>
            <p:ph type="dt" sz="half" idx="10"/>
          </p:nvPr>
        </p:nvSpPr>
        <p:spPr/>
        <p:txBody>
          <a:bodyPr/>
          <a:lstStyle/>
          <a:p>
            <a:fld id="{70F4378A-6ED1-A446-8834-DEE19BE10B42}" type="datetimeFigureOut">
              <a:rPr lang="en-US" smtClean="0"/>
              <a:t>6/15/20</a:t>
            </a:fld>
            <a:endParaRPr lang="en-US"/>
          </a:p>
        </p:txBody>
      </p:sp>
      <p:sp>
        <p:nvSpPr>
          <p:cNvPr id="5" name="Footer Placeholder 4">
            <a:extLst>
              <a:ext uri="{FF2B5EF4-FFF2-40B4-BE49-F238E27FC236}">
                <a16:creationId xmlns:a16="http://schemas.microsoft.com/office/drawing/2014/main" id="{6D140D93-42AE-6348-BE08-2A623B5C1B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036409-4C2D-B64F-8E16-010D09692BDF}"/>
              </a:ext>
            </a:extLst>
          </p:cNvPr>
          <p:cNvSpPr>
            <a:spLocks noGrp="1"/>
          </p:cNvSpPr>
          <p:nvPr>
            <p:ph type="sldNum" sz="quarter" idx="12"/>
          </p:nvPr>
        </p:nvSpPr>
        <p:spPr/>
        <p:txBody>
          <a:bodyPr/>
          <a:lstStyle/>
          <a:p>
            <a:fld id="{CB6832B5-34E5-2047-AEEE-C028E3D2329C}" type="slidenum">
              <a:rPr lang="en-US" smtClean="0"/>
              <a:t>‹#›</a:t>
            </a:fld>
            <a:endParaRPr lang="en-US"/>
          </a:p>
        </p:txBody>
      </p:sp>
    </p:spTree>
    <p:extLst>
      <p:ext uri="{BB962C8B-B14F-4D97-AF65-F5344CB8AC3E}">
        <p14:creationId xmlns:p14="http://schemas.microsoft.com/office/powerpoint/2010/main" val="3672955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39902-A788-4140-9C36-6A030D452E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F07226-D3CD-EA44-9C81-C4493CA34B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9AC018-CC6B-DC44-8F4B-FF3D52CBE344}"/>
              </a:ext>
            </a:extLst>
          </p:cNvPr>
          <p:cNvSpPr>
            <a:spLocks noGrp="1"/>
          </p:cNvSpPr>
          <p:nvPr>
            <p:ph type="dt" sz="half" idx="10"/>
          </p:nvPr>
        </p:nvSpPr>
        <p:spPr/>
        <p:txBody>
          <a:bodyPr/>
          <a:lstStyle/>
          <a:p>
            <a:fld id="{70F4378A-6ED1-A446-8834-DEE19BE10B42}" type="datetimeFigureOut">
              <a:rPr lang="en-US" smtClean="0"/>
              <a:t>6/15/20</a:t>
            </a:fld>
            <a:endParaRPr lang="en-US"/>
          </a:p>
        </p:txBody>
      </p:sp>
      <p:sp>
        <p:nvSpPr>
          <p:cNvPr id="5" name="Footer Placeholder 4">
            <a:extLst>
              <a:ext uri="{FF2B5EF4-FFF2-40B4-BE49-F238E27FC236}">
                <a16:creationId xmlns:a16="http://schemas.microsoft.com/office/drawing/2014/main" id="{B629CEB8-9C52-4846-BA2E-4F755DD70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82691A-1A22-9749-9103-3569AFCA583F}"/>
              </a:ext>
            </a:extLst>
          </p:cNvPr>
          <p:cNvSpPr>
            <a:spLocks noGrp="1"/>
          </p:cNvSpPr>
          <p:nvPr>
            <p:ph type="sldNum" sz="quarter" idx="12"/>
          </p:nvPr>
        </p:nvSpPr>
        <p:spPr/>
        <p:txBody>
          <a:bodyPr/>
          <a:lstStyle/>
          <a:p>
            <a:fld id="{CB6832B5-34E5-2047-AEEE-C028E3D2329C}" type="slidenum">
              <a:rPr lang="en-US" smtClean="0"/>
              <a:t>‹#›</a:t>
            </a:fld>
            <a:endParaRPr lang="en-US"/>
          </a:p>
        </p:txBody>
      </p:sp>
    </p:spTree>
    <p:extLst>
      <p:ext uri="{BB962C8B-B14F-4D97-AF65-F5344CB8AC3E}">
        <p14:creationId xmlns:p14="http://schemas.microsoft.com/office/powerpoint/2010/main" val="1230862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8B93-EE5C-6349-AE7D-01EE8D0B9C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B962B-577A-EE49-9E2D-618338763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8CDB40-CF0D-5D41-8B9F-4F7C2F627F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F9B651-B9C7-FD45-BE51-A8D901EF7E0B}"/>
              </a:ext>
            </a:extLst>
          </p:cNvPr>
          <p:cNvSpPr>
            <a:spLocks noGrp="1"/>
          </p:cNvSpPr>
          <p:nvPr>
            <p:ph type="dt" sz="half" idx="10"/>
          </p:nvPr>
        </p:nvSpPr>
        <p:spPr/>
        <p:txBody>
          <a:bodyPr/>
          <a:lstStyle/>
          <a:p>
            <a:fld id="{70F4378A-6ED1-A446-8834-DEE19BE10B42}" type="datetimeFigureOut">
              <a:rPr lang="en-US" smtClean="0"/>
              <a:t>6/15/20</a:t>
            </a:fld>
            <a:endParaRPr lang="en-US"/>
          </a:p>
        </p:txBody>
      </p:sp>
      <p:sp>
        <p:nvSpPr>
          <p:cNvPr id="6" name="Footer Placeholder 5">
            <a:extLst>
              <a:ext uri="{FF2B5EF4-FFF2-40B4-BE49-F238E27FC236}">
                <a16:creationId xmlns:a16="http://schemas.microsoft.com/office/drawing/2014/main" id="{D18751ED-C6C0-9F48-9990-4201A7345D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B524DD-0E71-A046-A9AE-CE481C3EE318}"/>
              </a:ext>
            </a:extLst>
          </p:cNvPr>
          <p:cNvSpPr>
            <a:spLocks noGrp="1"/>
          </p:cNvSpPr>
          <p:nvPr>
            <p:ph type="sldNum" sz="quarter" idx="12"/>
          </p:nvPr>
        </p:nvSpPr>
        <p:spPr/>
        <p:txBody>
          <a:bodyPr/>
          <a:lstStyle/>
          <a:p>
            <a:fld id="{CB6832B5-34E5-2047-AEEE-C028E3D2329C}" type="slidenum">
              <a:rPr lang="en-US" smtClean="0"/>
              <a:t>‹#›</a:t>
            </a:fld>
            <a:endParaRPr lang="en-US"/>
          </a:p>
        </p:txBody>
      </p:sp>
    </p:spTree>
    <p:extLst>
      <p:ext uri="{BB962C8B-B14F-4D97-AF65-F5344CB8AC3E}">
        <p14:creationId xmlns:p14="http://schemas.microsoft.com/office/powerpoint/2010/main" val="339318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F753E-8B58-DA45-947B-EF9E54F017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EB672B-F5BD-1345-9AF0-F290FAF095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1AE6EC-C43A-C34B-9ED2-1291C28A69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16E17E-7E67-2945-838B-1F3425FBE7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70FB48-EBF3-6D41-88B8-C757D09A47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6C448C-94D1-634C-A81D-2BA80B7718EF}"/>
              </a:ext>
            </a:extLst>
          </p:cNvPr>
          <p:cNvSpPr>
            <a:spLocks noGrp="1"/>
          </p:cNvSpPr>
          <p:nvPr>
            <p:ph type="dt" sz="half" idx="10"/>
          </p:nvPr>
        </p:nvSpPr>
        <p:spPr/>
        <p:txBody>
          <a:bodyPr/>
          <a:lstStyle/>
          <a:p>
            <a:fld id="{70F4378A-6ED1-A446-8834-DEE19BE10B42}" type="datetimeFigureOut">
              <a:rPr lang="en-US" smtClean="0"/>
              <a:t>6/15/20</a:t>
            </a:fld>
            <a:endParaRPr lang="en-US"/>
          </a:p>
        </p:txBody>
      </p:sp>
      <p:sp>
        <p:nvSpPr>
          <p:cNvPr id="8" name="Footer Placeholder 7">
            <a:extLst>
              <a:ext uri="{FF2B5EF4-FFF2-40B4-BE49-F238E27FC236}">
                <a16:creationId xmlns:a16="http://schemas.microsoft.com/office/drawing/2014/main" id="{37145327-0BFC-4649-AA91-3AE16B8822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FE8086-B5A2-4045-A136-43C96311384A}"/>
              </a:ext>
            </a:extLst>
          </p:cNvPr>
          <p:cNvSpPr>
            <a:spLocks noGrp="1"/>
          </p:cNvSpPr>
          <p:nvPr>
            <p:ph type="sldNum" sz="quarter" idx="12"/>
          </p:nvPr>
        </p:nvSpPr>
        <p:spPr/>
        <p:txBody>
          <a:bodyPr/>
          <a:lstStyle/>
          <a:p>
            <a:fld id="{CB6832B5-34E5-2047-AEEE-C028E3D2329C}" type="slidenum">
              <a:rPr lang="en-US" smtClean="0"/>
              <a:t>‹#›</a:t>
            </a:fld>
            <a:endParaRPr lang="en-US"/>
          </a:p>
        </p:txBody>
      </p:sp>
    </p:spTree>
    <p:extLst>
      <p:ext uri="{BB962C8B-B14F-4D97-AF65-F5344CB8AC3E}">
        <p14:creationId xmlns:p14="http://schemas.microsoft.com/office/powerpoint/2010/main" val="159670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5FB2D-BD3E-3543-9A8B-C0C1637EEB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504287-AC89-6547-8CA5-B9AD7FA91062}"/>
              </a:ext>
            </a:extLst>
          </p:cNvPr>
          <p:cNvSpPr>
            <a:spLocks noGrp="1"/>
          </p:cNvSpPr>
          <p:nvPr>
            <p:ph type="dt" sz="half" idx="10"/>
          </p:nvPr>
        </p:nvSpPr>
        <p:spPr/>
        <p:txBody>
          <a:bodyPr/>
          <a:lstStyle/>
          <a:p>
            <a:fld id="{70F4378A-6ED1-A446-8834-DEE19BE10B42}" type="datetimeFigureOut">
              <a:rPr lang="en-US" smtClean="0"/>
              <a:t>6/15/20</a:t>
            </a:fld>
            <a:endParaRPr lang="en-US"/>
          </a:p>
        </p:txBody>
      </p:sp>
      <p:sp>
        <p:nvSpPr>
          <p:cNvPr id="4" name="Footer Placeholder 3">
            <a:extLst>
              <a:ext uri="{FF2B5EF4-FFF2-40B4-BE49-F238E27FC236}">
                <a16:creationId xmlns:a16="http://schemas.microsoft.com/office/drawing/2014/main" id="{A947796F-B6A9-6647-A698-3E1E591316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D708B4-F504-5C43-B116-58CF6E131017}"/>
              </a:ext>
            </a:extLst>
          </p:cNvPr>
          <p:cNvSpPr>
            <a:spLocks noGrp="1"/>
          </p:cNvSpPr>
          <p:nvPr>
            <p:ph type="sldNum" sz="quarter" idx="12"/>
          </p:nvPr>
        </p:nvSpPr>
        <p:spPr/>
        <p:txBody>
          <a:bodyPr/>
          <a:lstStyle/>
          <a:p>
            <a:fld id="{CB6832B5-34E5-2047-AEEE-C028E3D2329C}" type="slidenum">
              <a:rPr lang="en-US" smtClean="0"/>
              <a:t>‹#›</a:t>
            </a:fld>
            <a:endParaRPr lang="en-US"/>
          </a:p>
        </p:txBody>
      </p:sp>
    </p:spTree>
    <p:extLst>
      <p:ext uri="{BB962C8B-B14F-4D97-AF65-F5344CB8AC3E}">
        <p14:creationId xmlns:p14="http://schemas.microsoft.com/office/powerpoint/2010/main" val="159713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32608D-9630-6947-A798-390736BF2D0D}"/>
              </a:ext>
            </a:extLst>
          </p:cNvPr>
          <p:cNvSpPr>
            <a:spLocks noGrp="1"/>
          </p:cNvSpPr>
          <p:nvPr>
            <p:ph type="dt" sz="half" idx="10"/>
          </p:nvPr>
        </p:nvSpPr>
        <p:spPr/>
        <p:txBody>
          <a:bodyPr/>
          <a:lstStyle/>
          <a:p>
            <a:fld id="{70F4378A-6ED1-A446-8834-DEE19BE10B42}" type="datetimeFigureOut">
              <a:rPr lang="en-US" smtClean="0"/>
              <a:t>6/15/20</a:t>
            </a:fld>
            <a:endParaRPr lang="en-US"/>
          </a:p>
        </p:txBody>
      </p:sp>
      <p:sp>
        <p:nvSpPr>
          <p:cNvPr id="3" name="Footer Placeholder 2">
            <a:extLst>
              <a:ext uri="{FF2B5EF4-FFF2-40B4-BE49-F238E27FC236}">
                <a16:creationId xmlns:a16="http://schemas.microsoft.com/office/drawing/2014/main" id="{B67737E5-298D-BD40-A635-3021D5BE90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AF23FA-77EB-4B46-8D84-D787F727BAF3}"/>
              </a:ext>
            </a:extLst>
          </p:cNvPr>
          <p:cNvSpPr>
            <a:spLocks noGrp="1"/>
          </p:cNvSpPr>
          <p:nvPr>
            <p:ph type="sldNum" sz="quarter" idx="12"/>
          </p:nvPr>
        </p:nvSpPr>
        <p:spPr/>
        <p:txBody>
          <a:bodyPr/>
          <a:lstStyle/>
          <a:p>
            <a:fld id="{CB6832B5-34E5-2047-AEEE-C028E3D2329C}" type="slidenum">
              <a:rPr lang="en-US" smtClean="0"/>
              <a:t>‹#›</a:t>
            </a:fld>
            <a:endParaRPr lang="en-US"/>
          </a:p>
        </p:txBody>
      </p:sp>
    </p:spTree>
    <p:extLst>
      <p:ext uri="{BB962C8B-B14F-4D97-AF65-F5344CB8AC3E}">
        <p14:creationId xmlns:p14="http://schemas.microsoft.com/office/powerpoint/2010/main" val="2219933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D569-30FE-984C-B2CA-A1A09D6DDF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7D91FD-DEEC-3B44-B806-894A459E4E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B17755-0958-6A4D-BFBC-5F0B204CD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AA42AC-F1C1-EA41-89C1-4492F696CF55}"/>
              </a:ext>
            </a:extLst>
          </p:cNvPr>
          <p:cNvSpPr>
            <a:spLocks noGrp="1"/>
          </p:cNvSpPr>
          <p:nvPr>
            <p:ph type="dt" sz="half" idx="10"/>
          </p:nvPr>
        </p:nvSpPr>
        <p:spPr/>
        <p:txBody>
          <a:bodyPr/>
          <a:lstStyle/>
          <a:p>
            <a:fld id="{70F4378A-6ED1-A446-8834-DEE19BE10B42}" type="datetimeFigureOut">
              <a:rPr lang="en-US" smtClean="0"/>
              <a:t>6/15/20</a:t>
            </a:fld>
            <a:endParaRPr lang="en-US"/>
          </a:p>
        </p:txBody>
      </p:sp>
      <p:sp>
        <p:nvSpPr>
          <p:cNvPr id="6" name="Footer Placeholder 5">
            <a:extLst>
              <a:ext uri="{FF2B5EF4-FFF2-40B4-BE49-F238E27FC236}">
                <a16:creationId xmlns:a16="http://schemas.microsoft.com/office/drawing/2014/main" id="{8FBB29F7-D93E-0446-9EEF-797B096FE7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5829BF-50F7-DE43-8564-B00234E070F3}"/>
              </a:ext>
            </a:extLst>
          </p:cNvPr>
          <p:cNvSpPr>
            <a:spLocks noGrp="1"/>
          </p:cNvSpPr>
          <p:nvPr>
            <p:ph type="sldNum" sz="quarter" idx="12"/>
          </p:nvPr>
        </p:nvSpPr>
        <p:spPr/>
        <p:txBody>
          <a:bodyPr/>
          <a:lstStyle/>
          <a:p>
            <a:fld id="{CB6832B5-34E5-2047-AEEE-C028E3D2329C}" type="slidenum">
              <a:rPr lang="en-US" smtClean="0"/>
              <a:t>‹#›</a:t>
            </a:fld>
            <a:endParaRPr lang="en-US"/>
          </a:p>
        </p:txBody>
      </p:sp>
    </p:spTree>
    <p:extLst>
      <p:ext uri="{BB962C8B-B14F-4D97-AF65-F5344CB8AC3E}">
        <p14:creationId xmlns:p14="http://schemas.microsoft.com/office/powerpoint/2010/main" val="96601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55F1-60E9-D44B-B143-516F748C93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E78F4B-D1DE-454D-A0E0-188B57A20E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125012-7123-6548-A172-78088D586E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905FEB-CD19-014C-9165-58450E582565}"/>
              </a:ext>
            </a:extLst>
          </p:cNvPr>
          <p:cNvSpPr>
            <a:spLocks noGrp="1"/>
          </p:cNvSpPr>
          <p:nvPr>
            <p:ph type="dt" sz="half" idx="10"/>
          </p:nvPr>
        </p:nvSpPr>
        <p:spPr/>
        <p:txBody>
          <a:bodyPr/>
          <a:lstStyle/>
          <a:p>
            <a:fld id="{70F4378A-6ED1-A446-8834-DEE19BE10B42}" type="datetimeFigureOut">
              <a:rPr lang="en-US" smtClean="0"/>
              <a:t>6/15/20</a:t>
            </a:fld>
            <a:endParaRPr lang="en-US"/>
          </a:p>
        </p:txBody>
      </p:sp>
      <p:sp>
        <p:nvSpPr>
          <p:cNvPr id="6" name="Footer Placeholder 5">
            <a:extLst>
              <a:ext uri="{FF2B5EF4-FFF2-40B4-BE49-F238E27FC236}">
                <a16:creationId xmlns:a16="http://schemas.microsoft.com/office/drawing/2014/main" id="{61A43769-D5D8-1641-8A2C-AF9B07655F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ACF8B0-3141-F541-A2E3-AD574CD3B073}"/>
              </a:ext>
            </a:extLst>
          </p:cNvPr>
          <p:cNvSpPr>
            <a:spLocks noGrp="1"/>
          </p:cNvSpPr>
          <p:nvPr>
            <p:ph type="sldNum" sz="quarter" idx="12"/>
          </p:nvPr>
        </p:nvSpPr>
        <p:spPr/>
        <p:txBody>
          <a:bodyPr/>
          <a:lstStyle/>
          <a:p>
            <a:fld id="{CB6832B5-34E5-2047-AEEE-C028E3D2329C}" type="slidenum">
              <a:rPr lang="en-US" smtClean="0"/>
              <a:t>‹#›</a:t>
            </a:fld>
            <a:endParaRPr lang="en-US"/>
          </a:p>
        </p:txBody>
      </p:sp>
    </p:spTree>
    <p:extLst>
      <p:ext uri="{BB962C8B-B14F-4D97-AF65-F5344CB8AC3E}">
        <p14:creationId xmlns:p14="http://schemas.microsoft.com/office/powerpoint/2010/main" val="1390468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929259-E9B9-1B4C-BC3B-E609B91B5D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877BA9-9228-224A-A359-F6062F9080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AC250D-DE80-0448-B419-F8EB4BE7AD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F4378A-6ED1-A446-8834-DEE19BE10B42}" type="datetimeFigureOut">
              <a:rPr lang="en-US" smtClean="0"/>
              <a:t>6/15/20</a:t>
            </a:fld>
            <a:endParaRPr lang="en-US"/>
          </a:p>
        </p:txBody>
      </p:sp>
      <p:sp>
        <p:nvSpPr>
          <p:cNvPr id="5" name="Footer Placeholder 4">
            <a:extLst>
              <a:ext uri="{FF2B5EF4-FFF2-40B4-BE49-F238E27FC236}">
                <a16:creationId xmlns:a16="http://schemas.microsoft.com/office/drawing/2014/main" id="{08959926-795F-E841-A500-7BA3D33A46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03A4CB-9797-F543-88C6-BDA13E951D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6832B5-34E5-2047-AEEE-C028E3D2329C}" type="slidenum">
              <a:rPr lang="en-US" smtClean="0"/>
              <a:t>‹#›</a:t>
            </a:fld>
            <a:endParaRPr lang="en-US"/>
          </a:p>
        </p:txBody>
      </p:sp>
    </p:spTree>
    <p:extLst>
      <p:ext uri="{BB962C8B-B14F-4D97-AF65-F5344CB8AC3E}">
        <p14:creationId xmlns:p14="http://schemas.microsoft.com/office/powerpoint/2010/main" val="3676105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9C293-6AF4-5C41-988E-9E3A498B1599}"/>
              </a:ext>
            </a:extLst>
          </p:cNvPr>
          <p:cNvSpPr>
            <a:spLocks noGrp="1"/>
          </p:cNvSpPr>
          <p:nvPr>
            <p:ph type="ctrTitle"/>
          </p:nvPr>
        </p:nvSpPr>
        <p:spPr/>
        <p:txBody>
          <a:bodyPr/>
          <a:lstStyle/>
          <a:p>
            <a:r>
              <a:rPr lang="en-US" dirty="0"/>
              <a:t>Introduction to Programming</a:t>
            </a:r>
          </a:p>
        </p:txBody>
      </p:sp>
      <p:sp>
        <p:nvSpPr>
          <p:cNvPr id="3" name="Subtitle 2">
            <a:extLst>
              <a:ext uri="{FF2B5EF4-FFF2-40B4-BE49-F238E27FC236}">
                <a16:creationId xmlns:a16="http://schemas.microsoft.com/office/drawing/2014/main" id="{269A99FA-B40B-A54F-8D4F-F781C87B365A}"/>
              </a:ext>
            </a:extLst>
          </p:cNvPr>
          <p:cNvSpPr>
            <a:spLocks noGrp="1"/>
          </p:cNvSpPr>
          <p:nvPr>
            <p:ph type="subTitle" idx="1"/>
          </p:nvPr>
        </p:nvSpPr>
        <p:spPr/>
        <p:txBody>
          <a:bodyPr/>
          <a:lstStyle/>
          <a:p>
            <a:r>
              <a:rPr lang="en-US" dirty="0"/>
              <a:t>With Python</a:t>
            </a:r>
          </a:p>
        </p:txBody>
      </p:sp>
    </p:spTree>
    <p:extLst>
      <p:ext uri="{BB962C8B-B14F-4D97-AF65-F5344CB8AC3E}">
        <p14:creationId xmlns:p14="http://schemas.microsoft.com/office/powerpoint/2010/main" val="149388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C9137D-A7E3-C241-82D9-84E0DC137B7D}"/>
              </a:ext>
            </a:extLst>
          </p:cNvPr>
          <p:cNvSpPr>
            <a:spLocks noGrp="1"/>
          </p:cNvSpPr>
          <p:nvPr>
            <p:ph idx="1"/>
          </p:nvPr>
        </p:nvSpPr>
        <p:spPr>
          <a:xfrm>
            <a:off x="695400" y="1232756"/>
            <a:ext cx="10804174" cy="4705983"/>
          </a:xfrm>
        </p:spPr>
        <p:txBody>
          <a:bodyPr>
            <a:normAutofit fontScale="92500" lnSpcReduction="10000"/>
          </a:bodyPr>
          <a:lstStyle/>
          <a:p>
            <a:r>
              <a:rPr lang="en-US" sz="2800" dirty="0"/>
              <a:t>Basic Types</a:t>
            </a:r>
          </a:p>
          <a:p>
            <a:pPr lvl="1"/>
            <a:r>
              <a:rPr lang="en-US" sz="2800" dirty="0"/>
              <a:t>Text Type:		</a:t>
            </a:r>
            <a:r>
              <a:rPr lang="en-US" sz="2800" b="1" dirty="0"/>
              <a:t>str</a:t>
            </a:r>
          </a:p>
          <a:p>
            <a:pPr lvl="1"/>
            <a:r>
              <a:rPr lang="en-US" sz="2800" dirty="0"/>
              <a:t>Numeric Types:	</a:t>
            </a:r>
            <a:r>
              <a:rPr lang="en-US" sz="2800" b="1" dirty="0"/>
              <a:t>int, float, complex</a:t>
            </a:r>
          </a:p>
          <a:p>
            <a:pPr lvl="1"/>
            <a:r>
              <a:rPr lang="en-US" sz="2800" dirty="0"/>
              <a:t>Boolean Type:		</a:t>
            </a:r>
            <a:r>
              <a:rPr lang="en-US" sz="2800" b="1" dirty="0"/>
              <a:t>bool</a:t>
            </a:r>
          </a:p>
          <a:p>
            <a:r>
              <a:rPr lang="en-US" sz="2800" dirty="0"/>
              <a:t>Collections</a:t>
            </a:r>
          </a:p>
          <a:p>
            <a:pPr lvl="1"/>
            <a:r>
              <a:rPr lang="en-US" sz="2800" dirty="0"/>
              <a:t>Sequence Types:	</a:t>
            </a:r>
            <a:r>
              <a:rPr lang="en-US" sz="2800" b="1" dirty="0"/>
              <a:t>list, tuple, range, </a:t>
            </a:r>
            <a:r>
              <a:rPr lang="en-US" sz="2800" dirty="0"/>
              <a:t>also</a:t>
            </a:r>
            <a:r>
              <a:rPr lang="en-US" sz="2800" b="1" dirty="0"/>
              <a:t> str</a:t>
            </a:r>
          </a:p>
          <a:p>
            <a:pPr lvl="1"/>
            <a:r>
              <a:rPr lang="en-US" sz="2800" dirty="0"/>
              <a:t>Mapping Type:		</a:t>
            </a:r>
            <a:r>
              <a:rPr lang="en-US" sz="2800" b="1" dirty="0" err="1"/>
              <a:t>dict</a:t>
            </a:r>
            <a:endParaRPr lang="en-US" sz="2800" b="1" dirty="0"/>
          </a:p>
          <a:p>
            <a:pPr lvl="1"/>
            <a:r>
              <a:rPr lang="en-US" sz="2800" dirty="0"/>
              <a:t>Set Types:		</a:t>
            </a:r>
            <a:r>
              <a:rPr lang="en-US" sz="2800" b="1" dirty="0"/>
              <a:t>set, </a:t>
            </a:r>
            <a:r>
              <a:rPr lang="en-US" sz="2800" b="1" dirty="0" err="1"/>
              <a:t>frozenset</a:t>
            </a:r>
            <a:endParaRPr lang="en-US" sz="2800" b="1" dirty="0"/>
          </a:p>
          <a:p>
            <a:r>
              <a:rPr lang="en-US" sz="2800" dirty="0"/>
              <a:t>Other types:</a:t>
            </a:r>
          </a:p>
          <a:p>
            <a:pPr lvl="1"/>
            <a:r>
              <a:rPr lang="en-US" sz="2800" dirty="0"/>
              <a:t>Binary Types:		</a:t>
            </a:r>
            <a:r>
              <a:rPr lang="en-US" sz="2800" b="1" dirty="0"/>
              <a:t>bytes, </a:t>
            </a:r>
            <a:r>
              <a:rPr lang="en-US" sz="2800" b="1" dirty="0" err="1"/>
              <a:t>bytearray</a:t>
            </a:r>
            <a:r>
              <a:rPr lang="en-US" sz="2800" b="1" dirty="0"/>
              <a:t>, </a:t>
            </a:r>
            <a:r>
              <a:rPr lang="en-US" sz="2800" b="1" dirty="0" err="1"/>
              <a:t>memoryview</a:t>
            </a:r>
            <a:endParaRPr lang="en-US" sz="2800" b="1" dirty="0"/>
          </a:p>
        </p:txBody>
      </p:sp>
      <p:sp>
        <p:nvSpPr>
          <p:cNvPr id="3" name="Title 2">
            <a:extLst>
              <a:ext uri="{FF2B5EF4-FFF2-40B4-BE49-F238E27FC236}">
                <a16:creationId xmlns:a16="http://schemas.microsoft.com/office/drawing/2014/main" id="{E363652C-8B56-3041-BC3B-B7635E98B53A}"/>
              </a:ext>
            </a:extLst>
          </p:cNvPr>
          <p:cNvSpPr>
            <a:spLocks noGrp="1"/>
          </p:cNvSpPr>
          <p:nvPr>
            <p:ph type="title"/>
          </p:nvPr>
        </p:nvSpPr>
        <p:spPr/>
        <p:txBody>
          <a:bodyPr/>
          <a:lstStyle/>
          <a:p>
            <a:r>
              <a:rPr lang="en-US" dirty="0"/>
              <a:t>Data Types</a:t>
            </a:r>
          </a:p>
        </p:txBody>
      </p:sp>
    </p:spTree>
    <p:extLst>
      <p:ext uri="{BB962C8B-B14F-4D97-AF65-F5344CB8AC3E}">
        <p14:creationId xmlns:p14="http://schemas.microsoft.com/office/powerpoint/2010/main" val="1459633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11187890" cy="5236179"/>
          </a:xfrm>
        </p:spPr>
        <p:txBody>
          <a:bodyPr>
            <a:normAutofit/>
          </a:bodyPr>
          <a:lstStyle/>
          <a:p>
            <a:pPr marL="230981" lvl="1" indent="0">
              <a:spcBef>
                <a:spcPts val="900"/>
              </a:spcBef>
              <a:spcAft>
                <a:spcPts val="900"/>
              </a:spcAft>
              <a:buNone/>
            </a:pPr>
            <a:endParaRPr lang="en-US" sz="3000" dirty="0"/>
          </a:p>
          <a:p>
            <a:pPr marL="230981" lvl="1" indent="0">
              <a:spcBef>
                <a:spcPts val="900"/>
              </a:spcBef>
              <a:spcAft>
                <a:spcPts val="900"/>
              </a:spcAft>
              <a:buNone/>
            </a:pPr>
            <a:r>
              <a:rPr lang="en-US" sz="3000" dirty="0"/>
              <a:t>Integers are Whole numbers such as 1, 2, 0, -1, -2 etc.</a:t>
            </a:r>
          </a:p>
          <a:p>
            <a:pPr marL="230981" lvl="1" indent="0">
              <a:spcBef>
                <a:spcPts val="900"/>
              </a:spcBef>
              <a:spcAft>
                <a:spcPts val="900"/>
              </a:spcAft>
              <a:buNone/>
            </a:pPr>
            <a:endParaRPr lang="en-US" sz="3000" dirty="0"/>
          </a:p>
          <a:p>
            <a:pPr marL="230981" lvl="1" indent="0">
              <a:spcBef>
                <a:spcPts val="900"/>
              </a:spcBef>
              <a:spcAft>
                <a:spcPts val="900"/>
              </a:spcAft>
              <a:buNone/>
            </a:pPr>
            <a:r>
              <a:rPr lang="en-US" sz="3000" dirty="0"/>
              <a:t>Integers are the second most common data type.</a:t>
            </a:r>
          </a:p>
          <a:p>
            <a:pPr marL="0" indent="0">
              <a:spcBef>
                <a:spcPts val="900"/>
              </a:spcBef>
              <a:spcAft>
                <a:spcPts val="900"/>
              </a:spcAft>
              <a:buNone/>
            </a:pPr>
            <a:r>
              <a:rPr lang="en-US" sz="3000" b="1" dirty="0">
                <a:solidFill>
                  <a:srgbClr val="7030A0"/>
                </a:solidFill>
                <a:latin typeface="Courier" pitchFamily="2" charset="0"/>
              </a:rPr>
              <a:t>	</a:t>
            </a:r>
          </a:p>
          <a:p>
            <a:pPr marL="0" indent="0">
              <a:spcBef>
                <a:spcPts val="900"/>
              </a:spcBef>
              <a:spcAft>
                <a:spcPts val="900"/>
              </a:spcAft>
              <a:buNone/>
            </a:pPr>
            <a:r>
              <a:rPr lang="en-US" sz="3600" dirty="0">
                <a:solidFill>
                  <a:srgbClr val="0070C0"/>
                </a:solidFill>
                <a:latin typeface="Courier" pitchFamily="2" charset="0"/>
              </a:rPr>
              <a:t>number: int</a:t>
            </a:r>
            <a:r>
              <a:rPr lang="en-US" sz="3600" dirty="0">
                <a:solidFill>
                  <a:srgbClr val="7030A0"/>
                </a:solidFill>
                <a:latin typeface="Courier" pitchFamily="2" charset="0"/>
              </a:rPr>
              <a:t> = </a:t>
            </a:r>
            <a:r>
              <a:rPr lang="en-US" sz="3600" dirty="0">
                <a:solidFill>
                  <a:srgbClr val="00B0F0"/>
                </a:solidFill>
                <a:latin typeface="Courier" pitchFamily="2" charset="0"/>
              </a:rPr>
              <a:t>123</a:t>
            </a:r>
            <a:endParaRPr lang="en-US" sz="3000" dirty="0">
              <a:solidFill>
                <a:srgbClr val="00B0F0"/>
              </a:solidFill>
            </a:endParaRP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5593945" cy="681422"/>
          </a:xfrm>
        </p:spPr>
        <p:txBody>
          <a:bodyPr/>
          <a:lstStyle/>
          <a:p>
            <a:r>
              <a:rPr lang="en-US" dirty="0"/>
              <a:t>Integers</a:t>
            </a:r>
            <a:endParaRPr lang="en-US" dirty="0">
              <a:latin typeface="Lato Black" panose="020F0502020204030203" pitchFamily="34" charset="77"/>
            </a:endParaRP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11</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Tree>
    <p:extLst>
      <p:ext uri="{BB962C8B-B14F-4D97-AF65-F5344CB8AC3E}">
        <p14:creationId xmlns:p14="http://schemas.microsoft.com/office/powerpoint/2010/main" val="1476205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11187890" cy="5236179"/>
          </a:xfrm>
        </p:spPr>
        <p:txBody>
          <a:bodyPr>
            <a:normAutofit/>
          </a:bodyPr>
          <a:lstStyle/>
          <a:p>
            <a:pPr marL="230981" lvl="1" indent="0">
              <a:spcBef>
                <a:spcPts val="900"/>
              </a:spcBef>
              <a:spcAft>
                <a:spcPts val="900"/>
              </a:spcAft>
              <a:buNone/>
            </a:pPr>
            <a:r>
              <a:rPr lang="en-US" sz="3300" dirty="0">
                <a:latin typeface="Lato Light" panose="020F0302020204030203" pitchFamily="34" charset="77"/>
              </a:rPr>
              <a:t>Fractional numbers that follow a decimal point and are known as floats (Named after floating point arithmetic).</a:t>
            </a:r>
          </a:p>
          <a:p>
            <a:pPr marL="230981" lvl="1" indent="0">
              <a:spcBef>
                <a:spcPts val="900"/>
              </a:spcBef>
              <a:spcAft>
                <a:spcPts val="900"/>
              </a:spcAft>
              <a:buNone/>
            </a:pPr>
            <a:endParaRPr lang="en-US" sz="3300" dirty="0">
              <a:solidFill>
                <a:srgbClr val="0070C0"/>
              </a:solidFill>
              <a:latin typeface="Courier" pitchFamily="2" charset="0"/>
            </a:endParaRPr>
          </a:p>
          <a:p>
            <a:pPr marL="230981" lvl="1" indent="0">
              <a:spcBef>
                <a:spcPts val="900"/>
              </a:spcBef>
              <a:spcAft>
                <a:spcPts val="900"/>
              </a:spcAft>
              <a:buNone/>
            </a:pPr>
            <a:r>
              <a:rPr lang="en-US" sz="3300" dirty="0">
                <a:solidFill>
                  <a:srgbClr val="0070C0"/>
                </a:solidFill>
                <a:latin typeface="Courier" pitchFamily="2" charset="0"/>
              </a:rPr>
              <a:t>half: float</a:t>
            </a:r>
            <a:r>
              <a:rPr lang="en-US" sz="3300" dirty="0">
                <a:solidFill>
                  <a:srgbClr val="7030A0"/>
                </a:solidFill>
                <a:latin typeface="Courier" pitchFamily="2" charset="0"/>
              </a:rPr>
              <a:t>	= </a:t>
            </a:r>
            <a:r>
              <a:rPr lang="en-US" sz="3300" dirty="0">
                <a:solidFill>
                  <a:srgbClr val="00B0F0"/>
                </a:solidFill>
                <a:latin typeface="Courier" pitchFamily="2" charset="0"/>
              </a:rPr>
              <a:t>0.5</a:t>
            </a:r>
            <a:endParaRPr lang="en-US" sz="3300" dirty="0">
              <a:solidFill>
                <a:srgbClr val="7030A0"/>
              </a:solidFill>
              <a:latin typeface="Courier" pitchFamily="2" charset="0"/>
            </a:endParaRPr>
          </a:p>
          <a:p>
            <a:pPr marL="230981" lvl="1" indent="0">
              <a:spcBef>
                <a:spcPts val="900"/>
              </a:spcBef>
              <a:spcAft>
                <a:spcPts val="900"/>
              </a:spcAft>
              <a:buNone/>
            </a:pPr>
            <a:r>
              <a:rPr lang="en-US" sz="3300" dirty="0">
                <a:solidFill>
                  <a:srgbClr val="0070C0"/>
                </a:solidFill>
                <a:latin typeface="Courier" pitchFamily="2" charset="0"/>
              </a:rPr>
              <a:t>third: float</a:t>
            </a:r>
            <a:r>
              <a:rPr lang="en-US" sz="3300" dirty="0">
                <a:solidFill>
                  <a:srgbClr val="7030A0"/>
                </a:solidFill>
                <a:latin typeface="Courier" pitchFamily="2" charset="0"/>
              </a:rPr>
              <a:t>	= </a:t>
            </a:r>
            <a:r>
              <a:rPr lang="en-US" sz="3300" dirty="0">
                <a:solidFill>
                  <a:srgbClr val="00B0F0"/>
                </a:solidFill>
                <a:latin typeface="Courier" pitchFamily="2" charset="0"/>
              </a:rPr>
              <a:t>1.0</a:t>
            </a:r>
            <a:r>
              <a:rPr lang="en-US" sz="3300" dirty="0">
                <a:solidFill>
                  <a:srgbClr val="7030A0"/>
                </a:solidFill>
                <a:latin typeface="Courier" pitchFamily="2" charset="0"/>
              </a:rPr>
              <a:t> / </a:t>
            </a:r>
            <a:r>
              <a:rPr lang="en-US" sz="3300" dirty="0">
                <a:solidFill>
                  <a:srgbClr val="00B0F0"/>
                </a:solidFill>
                <a:latin typeface="Courier" pitchFamily="2" charset="0"/>
              </a:rPr>
              <a:t>3.0</a:t>
            </a:r>
          </a:p>
          <a:p>
            <a:pPr marL="230981" lvl="1" indent="0">
              <a:spcBef>
                <a:spcPts val="900"/>
              </a:spcBef>
              <a:spcAft>
                <a:spcPts val="900"/>
              </a:spcAft>
              <a:buNone/>
            </a:pPr>
            <a:r>
              <a:rPr lang="en-US" sz="3300" b="1" dirty="0">
                <a:solidFill>
                  <a:srgbClr val="7030A0"/>
                </a:solidFill>
                <a:latin typeface="Courier" pitchFamily="2" charset="0"/>
              </a:rPr>
              <a:t>print</a:t>
            </a:r>
            <a:r>
              <a:rPr lang="en-US" sz="3300" dirty="0">
                <a:solidFill>
                  <a:srgbClr val="7030A0"/>
                </a:solidFill>
                <a:latin typeface="Courier" pitchFamily="2" charset="0"/>
              </a:rPr>
              <a:t> ( </a:t>
            </a:r>
            <a:r>
              <a:rPr lang="en-US" sz="3300" dirty="0">
                <a:solidFill>
                  <a:srgbClr val="0070C0"/>
                </a:solidFill>
                <a:latin typeface="Courier" pitchFamily="2" charset="0"/>
              </a:rPr>
              <a:t>half</a:t>
            </a:r>
            <a:r>
              <a:rPr lang="en-US" sz="3300" dirty="0">
                <a:solidFill>
                  <a:srgbClr val="7030A0"/>
                </a:solidFill>
                <a:latin typeface="Courier" pitchFamily="2" charset="0"/>
              </a:rPr>
              <a:t> )</a:t>
            </a:r>
          </a:p>
          <a:p>
            <a:pPr marL="230981" lvl="1" indent="0">
              <a:spcBef>
                <a:spcPts val="900"/>
              </a:spcBef>
              <a:spcAft>
                <a:spcPts val="900"/>
              </a:spcAft>
              <a:buNone/>
            </a:pPr>
            <a:r>
              <a:rPr lang="en-US" sz="3300" b="1" dirty="0">
                <a:solidFill>
                  <a:srgbClr val="7030A0"/>
                </a:solidFill>
                <a:latin typeface="Courier" pitchFamily="2" charset="0"/>
              </a:rPr>
              <a:t>print</a:t>
            </a:r>
            <a:r>
              <a:rPr lang="en-US" sz="3300" dirty="0">
                <a:solidFill>
                  <a:srgbClr val="7030A0"/>
                </a:solidFill>
                <a:latin typeface="Courier" pitchFamily="2" charset="0"/>
              </a:rPr>
              <a:t> ( </a:t>
            </a:r>
            <a:r>
              <a:rPr lang="en-US" sz="3300" dirty="0">
                <a:solidFill>
                  <a:srgbClr val="0070C0"/>
                </a:solidFill>
                <a:latin typeface="Courier" pitchFamily="2" charset="0"/>
              </a:rPr>
              <a:t>third</a:t>
            </a:r>
            <a:r>
              <a:rPr lang="en-US" sz="3300" dirty="0">
                <a:solidFill>
                  <a:srgbClr val="7030A0"/>
                </a:solidFill>
                <a:latin typeface="Courier" pitchFamily="2" charset="0"/>
              </a:rPr>
              <a:t> )</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5593945" cy="681422"/>
          </a:xfrm>
        </p:spPr>
        <p:txBody>
          <a:bodyPr/>
          <a:lstStyle/>
          <a:p>
            <a:r>
              <a:rPr lang="en-US" dirty="0"/>
              <a:t>Floats</a:t>
            </a:r>
            <a:endParaRPr lang="en-US" dirty="0">
              <a:latin typeface="Lato Black" panose="020F0502020204030203" pitchFamily="34" charset="77"/>
            </a:endParaRP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12</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Tree>
    <p:extLst>
      <p:ext uri="{BB962C8B-B14F-4D97-AF65-F5344CB8AC3E}">
        <p14:creationId xmlns:p14="http://schemas.microsoft.com/office/powerpoint/2010/main" val="358949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Exercise</a:t>
            </a:r>
          </a:p>
        </p:txBody>
      </p:sp>
      <p:pic>
        <p:nvPicPr>
          <p:cNvPr id="4" name="Picture 3">
            <a:extLst>
              <a:ext uri="{FF2B5EF4-FFF2-40B4-BE49-F238E27FC236}">
                <a16:creationId xmlns:a16="http://schemas.microsoft.com/office/drawing/2014/main" id="{F2172541-58A1-49D7-ADCF-D4D697364895}"/>
              </a:ext>
            </a:extLst>
          </p:cNvPr>
          <p:cNvPicPr>
            <a:picLocks noChangeAspect="1"/>
          </p:cNvPicPr>
          <p:nvPr/>
        </p:nvPicPr>
        <p:blipFill>
          <a:blip r:embed="rId3"/>
          <a:stretch>
            <a:fillRect/>
          </a:stretch>
        </p:blipFill>
        <p:spPr>
          <a:xfrm>
            <a:off x="3673041" y="1448780"/>
            <a:ext cx="4845919" cy="4535049"/>
          </a:xfrm>
          <a:prstGeom prst="rect">
            <a:avLst/>
          </a:prstGeom>
        </p:spPr>
      </p:pic>
      <p:sp>
        <p:nvSpPr>
          <p:cNvPr id="5" name="Slide Number Placeholder 2">
            <a:extLst>
              <a:ext uri="{FF2B5EF4-FFF2-40B4-BE49-F238E27FC236}">
                <a16:creationId xmlns:a16="http://schemas.microsoft.com/office/drawing/2014/main" id="{83C76DC2-4443-954B-971C-6C742883FD2E}"/>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13</a:t>
            </a:fld>
            <a:endParaRPr lang="en-US" dirty="0"/>
          </a:p>
        </p:txBody>
      </p:sp>
    </p:spTree>
    <p:extLst>
      <p:ext uri="{BB962C8B-B14F-4D97-AF65-F5344CB8AC3E}">
        <p14:creationId xmlns:p14="http://schemas.microsoft.com/office/powerpoint/2010/main" val="449824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DA0A2E-BBEF-49B7-B4AE-ABD4A9A43635}"/>
              </a:ext>
            </a:extLst>
          </p:cNvPr>
          <p:cNvPicPr>
            <a:picLocks noGrp="1" noChangeAspect="1"/>
          </p:cNvPicPr>
          <p:nvPr>
            <p:ph idx="1"/>
          </p:nvPr>
        </p:nvPicPr>
        <p:blipFill>
          <a:blip r:embed="rId3"/>
          <a:stretch>
            <a:fillRect/>
          </a:stretch>
        </p:blipFill>
        <p:spPr>
          <a:xfrm>
            <a:off x="3735055" y="1412776"/>
            <a:ext cx="4721891" cy="4721891"/>
          </a:xfrm>
        </p:spPr>
      </p:pic>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Knowledge Check</a:t>
            </a:r>
          </a:p>
        </p:txBody>
      </p:sp>
      <p:sp>
        <p:nvSpPr>
          <p:cNvPr id="6" name="Slide Number Placeholder 2">
            <a:extLst>
              <a:ext uri="{FF2B5EF4-FFF2-40B4-BE49-F238E27FC236}">
                <a16:creationId xmlns:a16="http://schemas.microsoft.com/office/drawing/2014/main" id="{1996FEE5-6274-2644-A24E-2EEC39E20B3B}"/>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14</a:t>
            </a:fld>
            <a:endParaRPr lang="en-US" dirty="0"/>
          </a:p>
        </p:txBody>
      </p:sp>
    </p:spTree>
    <p:extLst>
      <p:ext uri="{BB962C8B-B14F-4D97-AF65-F5344CB8AC3E}">
        <p14:creationId xmlns:p14="http://schemas.microsoft.com/office/powerpoint/2010/main" val="497129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11187890" cy="5236179"/>
          </a:xfrm>
        </p:spPr>
        <p:txBody>
          <a:bodyPr>
            <a:normAutofit/>
          </a:bodyPr>
          <a:lstStyle/>
          <a:p>
            <a:pPr marL="0" indent="0">
              <a:buNone/>
            </a:pPr>
            <a:r>
              <a:rPr lang="en-US" sz="2400" dirty="0"/>
              <a:t>A series of letters/characters is called a String</a:t>
            </a:r>
          </a:p>
          <a:p>
            <a:pPr marL="0" indent="0">
              <a:buNone/>
            </a:pPr>
            <a:endParaRPr lang="en-US" sz="2400" b="1" dirty="0">
              <a:latin typeface="Courier" pitchFamily="2" charset="0"/>
            </a:endParaRPr>
          </a:p>
          <a:p>
            <a:pPr marL="0" indent="0">
              <a:buNone/>
            </a:pPr>
            <a:r>
              <a:rPr lang="en-US" sz="2400" dirty="0">
                <a:solidFill>
                  <a:srgbClr val="7030A0"/>
                </a:solidFill>
                <a:latin typeface="Courier" pitchFamily="2" charset="0"/>
              </a:rPr>
              <a:t>example = </a:t>
            </a:r>
            <a:r>
              <a:rPr lang="en-US" sz="2400" dirty="0">
                <a:solidFill>
                  <a:srgbClr val="E4520A"/>
                </a:solidFill>
                <a:latin typeface="Courier" pitchFamily="2" charset="0"/>
              </a:rPr>
              <a:t>"This is 1 example of a text string."</a:t>
            </a:r>
            <a:endParaRPr lang="en-US" sz="2400" dirty="0">
              <a:solidFill>
                <a:srgbClr val="E4520A"/>
              </a:solidFill>
            </a:endParaRPr>
          </a:p>
          <a:p>
            <a:pPr marL="0" indent="0">
              <a:buNone/>
            </a:pPr>
            <a:r>
              <a:rPr lang="en-US" sz="2400" dirty="0">
                <a:solidFill>
                  <a:srgbClr val="7030A0"/>
                </a:solidFill>
                <a:latin typeface="Courier" pitchFamily="2" charset="0"/>
              </a:rPr>
              <a:t>text = </a:t>
            </a:r>
            <a:r>
              <a:rPr lang="en-US" sz="2400" dirty="0">
                <a:solidFill>
                  <a:srgbClr val="E4520A"/>
                </a:solidFill>
                <a:latin typeface="Courier" pitchFamily="2" charset="0"/>
              </a:rPr>
              <a:t>"ABC"</a:t>
            </a:r>
          </a:p>
          <a:p>
            <a:pPr marL="0" indent="0">
              <a:buNone/>
            </a:pPr>
            <a:endParaRPr lang="en-US" sz="2400" dirty="0">
              <a:latin typeface="Courier" pitchFamily="2" charset="0"/>
            </a:endParaRPr>
          </a:p>
          <a:p>
            <a:pPr marL="0" indent="0">
              <a:buNone/>
            </a:pPr>
            <a:r>
              <a:rPr lang="en-US" sz="2400" dirty="0">
                <a:latin typeface="Lato Light" panose="020F0302020204030203" pitchFamily="34" charset="77"/>
              </a:rPr>
              <a:t>Strings are the most common data type.</a:t>
            </a:r>
          </a:p>
          <a:p>
            <a:pPr marL="0" indent="0">
              <a:buNone/>
            </a:pPr>
            <a:r>
              <a:rPr lang="en-US" sz="2400" dirty="0">
                <a:latin typeface="Lato Light" panose="020F0302020204030203" pitchFamily="34" charset="77"/>
              </a:rPr>
              <a:t>They are a sequence of letters, digits or symbols inside quotation marks</a:t>
            </a:r>
          </a:p>
          <a:p>
            <a:pPr marL="0" indent="0">
              <a:buNone/>
            </a:pPr>
            <a:endParaRPr lang="en-US" sz="2400" dirty="0">
              <a:latin typeface="Lato Light" panose="020F0302020204030203" pitchFamily="34" charset="77"/>
            </a:endParaRP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5593945" cy="681422"/>
          </a:xfrm>
        </p:spPr>
        <p:txBody>
          <a:bodyPr/>
          <a:lstStyle/>
          <a:p>
            <a:pPr algn="l"/>
            <a:r>
              <a:rPr lang="en-US" dirty="0">
                <a:latin typeface="Lato Black" panose="020F0502020204030203" pitchFamily="34" charset="77"/>
              </a:rPr>
              <a:t>Strings</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15</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Tree>
    <p:extLst>
      <p:ext uri="{BB962C8B-B14F-4D97-AF65-F5344CB8AC3E}">
        <p14:creationId xmlns:p14="http://schemas.microsoft.com/office/powerpoint/2010/main" val="2063518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11403914" cy="5236179"/>
          </a:xfrm>
        </p:spPr>
        <p:txBody>
          <a:bodyPr>
            <a:normAutofit/>
          </a:bodyPr>
          <a:lstStyle/>
          <a:p>
            <a:pPr marL="0" indent="0">
              <a:buNone/>
            </a:pPr>
            <a:r>
              <a:rPr lang="en-US" sz="3000" dirty="0">
                <a:latin typeface="Lato Light" panose="020F0302020204030203" pitchFamily="34" charset="77"/>
              </a:rPr>
              <a:t>Every language has some way to combine and convert types. The most common conversion is to a string for printing or sending. Python now provides a feature to include and convert any other type in any location of a string. It is called an </a:t>
            </a:r>
            <a:r>
              <a:rPr lang="en-US" sz="3000" b="1" i="1" dirty="0">
                <a:latin typeface="Lato Light" panose="020F0302020204030203" pitchFamily="34" charset="77"/>
              </a:rPr>
              <a:t>f</a:t>
            </a:r>
            <a:r>
              <a:rPr lang="en-US" sz="3000" dirty="0">
                <a:latin typeface="Lato Light" panose="020F0302020204030203" pitchFamily="34" charset="77"/>
              </a:rPr>
              <a:t> string and is easier and less verbose than using the old python format options.</a:t>
            </a:r>
          </a:p>
          <a:p>
            <a:pPr marL="0" indent="0">
              <a:buNone/>
            </a:pPr>
            <a:r>
              <a:rPr lang="en-US" sz="3000" dirty="0">
                <a:latin typeface="Lato Light" panose="020F0302020204030203" pitchFamily="34" charset="77"/>
              </a:rPr>
              <a:t>Anywhere you want to insert a non-string value into a string you can escape into an expression using a pair of curly braces.</a:t>
            </a:r>
          </a:p>
          <a:p>
            <a:pPr marL="0" indent="0">
              <a:buNone/>
            </a:pPr>
            <a:r>
              <a:rPr lang="en-US" sz="3000" dirty="0">
                <a:solidFill>
                  <a:srgbClr val="0070C0"/>
                </a:solidFill>
                <a:latin typeface="Courier" pitchFamily="2" charset="0"/>
              </a:rPr>
              <a:t>quantity</a:t>
            </a:r>
            <a:r>
              <a:rPr lang="en-US" sz="3000" dirty="0">
                <a:solidFill>
                  <a:srgbClr val="7030A0"/>
                </a:solidFill>
                <a:latin typeface="Courier" pitchFamily="2" charset="0"/>
              </a:rPr>
              <a:t> = </a:t>
            </a:r>
            <a:r>
              <a:rPr lang="en-US" sz="3000" dirty="0">
                <a:solidFill>
                  <a:srgbClr val="00B0F0"/>
                </a:solidFill>
                <a:latin typeface="Courier" pitchFamily="2" charset="0"/>
              </a:rPr>
              <a:t>123</a:t>
            </a:r>
          </a:p>
          <a:p>
            <a:pPr marL="0" indent="0">
              <a:buNone/>
            </a:pPr>
            <a:r>
              <a:rPr lang="en-US" sz="3000" dirty="0">
                <a:solidFill>
                  <a:srgbClr val="0070C0"/>
                </a:solidFill>
                <a:latin typeface="Courier" pitchFamily="2" charset="0"/>
              </a:rPr>
              <a:t>output</a:t>
            </a:r>
            <a:r>
              <a:rPr lang="en-US" sz="3000" dirty="0">
                <a:solidFill>
                  <a:srgbClr val="7030A0"/>
                </a:solidFill>
                <a:latin typeface="Courier" pitchFamily="2" charset="0"/>
              </a:rPr>
              <a:t> = </a:t>
            </a:r>
            <a:r>
              <a:rPr lang="en-US" sz="3000" dirty="0" err="1">
                <a:solidFill>
                  <a:srgbClr val="7030A0"/>
                </a:solidFill>
                <a:latin typeface="Courier" pitchFamily="2" charset="0"/>
              </a:rPr>
              <a:t>f</a:t>
            </a:r>
            <a:r>
              <a:rPr lang="en-US" sz="3000" dirty="0" err="1">
                <a:solidFill>
                  <a:srgbClr val="FF6600"/>
                </a:solidFill>
                <a:latin typeface="Courier" pitchFamily="2" charset="0"/>
              </a:rPr>
              <a:t>"The</a:t>
            </a:r>
            <a:r>
              <a:rPr lang="en-US" sz="3000" dirty="0">
                <a:solidFill>
                  <a:srgbClr val="FF6600"/>
                </a:solidFill>
                <a:latin typeface="Courier" pitchFamily="2" charset="0"/>
              </a:rPr>
              <a:t> quantity is </a:t>
            </a:r>
            <a:r>
              <a:rPr lang="en-US" sz="3000" dirty="0">
                <a:solidFill>
                  <a:srgbClr val="7030A0"/>
                </a:solidFill>
                <a:latin typeface="Courier" pitchFamily="2" charset="0"/>
              </a:rPr>
              <a:t>{ </a:t>
            </a:r>
            <a:r>
              <a:rPr lang="en-US" sz="3000" dirty="0">
                <a:solidFill>
                  <a:srgbClr val="0070C0"/>
                </a:solidFill>
                <a:latin typeface="Courier" pitchFamily="2" charset="0"/>
              </a:rPr>
              <a:t>quantity </a:t>
            </a:r>
            <a:r>
              <a:rPr lang="en-US" sz="3000" dirty="0">
                <a:solidFill>
                  <a:srgbClr val="7030A0"/>
                </a:solidFill>
                <a:latin typeface="Courier" pitchFamily="2" charset="0"/>
              </a:rPr>
              <a:t>}</a:t>
            </a:r>
            <a:r>
              <a:rPr lang="en-US" sz="3000" dirty="0">
                <a:solidFill>
                  <a:srgbClr val="FF6600"/>
                </a:solidFill>
                <a:latin typeface="Courier" pitchFamily="2" charset="0"/>
              </a:rPr>
              <a:t>."</a:t>
            </a:r>
          </a:p>
          <a:p>
            <a:pPr marL="0" indent="0">
              <a:buNone/>
            </a:pPr>
            <a:r>
              <a:rPr lang="en-US" sz="3000" dirty="0">
                <a:latin typeface="Lato Light" panose="020F0302020204030203" pitchFamily="34" charset="77"/>
              </a:rPr>
              <a:t>Not the letter </a:t>
            </a:r>
            <a:r>
              <a:rPr lang="en-US" sz="3000" b="1" i="1" dirty="0">
                <a:latin typeface="Lato Light" panose="020F0302020204030203" pitchFamily="34" charset="77"/>
              </a:rPr>
              <a:t>f</a:t>
            </a:r>
            <a:r>
              <a:rPr lang="en-US" sz="3000" dirty="0">
                <a:latin typeface="Lato Light" panose="020F0302020204030203" pitchFamily="34" charset="77"/>
              </a:rPr>
              <a:t> that precedes the initial quotation mark.</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5593945" cy="681422"/>
          </a:xfrm>
        </p:spPr>
        <p:txBody>
          <a:bodyPr/>
          <a:lstStyle/>
          <a:p>
            <a:r>
              <a:rPr lang="en-US" dirty="0"/>
              <a:t>String Formatting</a:t>
            </a:r>
            <a:endParaRPr lang="en-US" dirty="0">
              <a:latin typeface="Lato Black" panose="020F0502020204030203" pitchFamily="34" charset="77"/>
            </a:endParaRP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16</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Tree>
    <p:extLst>
      <p:ext uri="{BB962C8B-B14F-4D97-AF65-F5344CB8AC3E}">
        <p14:creationId xmlns:p14="http://schemas.microsoft.com/office/powerpoint/2010/main" val="918869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Exercise</a:t>
            </a:r>
          </a:p>
        </p:txBody>
      </p:sp>
      <p:pic>
        <p:nvPicPr>
          <p:cNvPr id="4" name="Picture 3">
            <a:extLst>
              <a:ext uri="{FF2B5EF4-FFF2-40B4-BE49-F238E27FC236}">
                <a16:creationId xmlns:a16="http://schemas.microsoft.com/office/drawing/2014/main" id="{F2172541-58A1-49D7-ADCF-D4D697364895}"/>
              </a:ext>
            </a:extLst>
          </p:cNvPr>
          <p:cNvPicPr>
            <a:picLocks noChangeAspect="1"/>
          </p:cNvPicPr>
          <p:nvPr/>
        </p:nvPicPr>
        <p:blipFill>
          <a:blip r:embed="rId3"/>
          <a:stretch>
            <a:fillRect/>
          </a:stretch>
        </p:blipFill>
        <p:spPr>
          <a:xfrm>
            <a:off x="3673041" y="1448780"/>
            <a:ext cx="4845919" cy="4535049"/>
          </a:xfrm>
          <a:prstGeom prst="rect">
            <a:avLst/>
          </a:prstGeom>
        </p:spPr>
      </p:pic>
      <p:sp>
        <p:nvSpPr>
          <p:cNvPr id="5" name="Slide Number Placeholder 2">
            <a:extLst>
              <a:ext uri="{FF2B5EF4-FFF2-40B4-BE49-F238E27FC236}">
                <a16:creationId xmlns:a16="http://schemas.microsoft.com/office/drawing/2014/main" id="{83C76DC2-4443-954B-971C-6C742883FD2E}"/>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17</a:t>
            </a:fld>
            <a:endParaRPr lang="en-US" dirty="0"/>
          </a:p>
        </p:txBody>
      </p:sp>
    </p:spTree>
    <p:extLst>
      <p:ext uri="{BB962C8B-B14F-4D97-AF65-F5344CB8AC3E}">
        <p14:creationId xmlns:p14="http://schemas.microsoft.com/office/powerpoint/2010/main" val="2445258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DA0A2E-BBEF-49B7-B4AE-ABD4A9A43635}"/>
              </a:ext>
            </a:extLst>
          </p:cNvPr>
          <p:cNvPicPr>
            <a:picLocks noGrp="1" noChangeAspect="1"/>
          </p:cNvPicPr>
          <p:nvPr>
            <p:ph idx="1"/>
          </p:nvPr>
        </p:nvPicPr>
        <p:blipFill>
          <a:blip r:embed="rId3"/>
          <a:stretch>
            <a:fillRect/>
          </a:stretch>
        </p:blipFill>
        <p:spPr>
          <a:xfrm>
            <a:off x="3735055" y="1412776"/>
            <a:ext cx="4721891" cy="4721891"/>
          </a:xfrm>
        </p:spPr>
      </p:pic>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Knowledge Check</a:t>
            </a:r>
          </a:p>
        </p:txBody>
      </p:sp>
      <p:sp>
        <p:nvSpPr>
          <p:cNvPr id="6" name="Slide Number Placeholder 2">
            <a:extLst>
              <a:ext uri="{FF2B5EF4-FFF2-40B4-BE49-F238E27FC236}">
                <a16:creationId xmlns:a16="http://schemas.microsoft.com/office/drawing/2014/main" id="{1996FEE5-6274-2644-A24E-2EEC39E20B3B}"/>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18</a:t>
            </a:fld>
            <a:endParaRPr lang="en-US" dirty="0"/>
          </a:p>
        </p:txBody>
      </p:sp>
    </p:spTree>
    <p:extLst>
      <p:ext uri="{BB962C8B-B14F-4D97-AF65-F5344CB8AC3E}">
        <p14:creationId xmlns:p14="http://schemas.microsoft.com/office/powerpoint/2010/main" val="1181745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11187890" cy="5236179"/>
          </a:xfrm>
        </p:spPr>
        <p:txBody>
          <a:bodyPr>
            <a:normAutofit/>
          </a:bodyPr>
          <a:lstStyle/>
          <a:p>
            <a:pPr marL="0" indent="0">
              <a:buNone/>
            </a:pPr>
            <a:r>
              <a:rPr lang="en-US" sz="3000" b="1" dirty="0"/>
              <a:t>Bool</a:t>
            </a:r>
          </a:p>
          <a:p>
            <a:pPr marL="0" indent="0">
              <a:buNone/>
            </a:pPr>
            <a:r>
              <a:rPr lang="en-US" sz="3000" dirty="0"/>
              <a:t>BOOL's are either true or false</a:t>
            </a:r>
            <a:endParaRPr lang="en-US" sz="3000" dirty="0">
              <a:latin typeface="Courier" pitchFamily="2" charset="0"/>
            </a:endParaRPr>
          </a:p>
          <a:p>
            <a:pPr marL="0" indent="0">
              <a:buNone/>
            </a:pPr>
            <a:r>
              <a:rPr lang="en-US" sz="3000" dirty="0" err="1">
                <a:solidFill>
                  <a:srgbClr val="7030A0"/>
                </a:solidFill>
                <a:latin typeface="Courier" pitchFamily="2" charset="0"/>
              </a:rPr>
              <a:t>isCool</a:t>
            </a:r>
            <a:r>
              <a:rPr lang="en-US" sz="3000" dirty="0">
                <a:solidFill>
                  <a:srgbClr val="7030A0"/>
                </a:solidFill>
                <a:latin typeface="Courier" pitchFamily="2" charset="0"/>
              </a:rPr>
              <a:t> = true</a:t>
            </a:r>
          </a:p>
          <a:p>
            <a:pPr marL="0" indent="0">
              <a:buNone/>
            </a:pPr>
            <a:r>
              <a:rPr lang="en-US" sz="3000" dirty="0" err="1">
                <a:solidFill>
                  <a:srgbClr val="7030A0"/>
                </a:solidFill>
                <a:latin typeface="Courier" pitchFamily="2" charset="0"/>
              </a:rPr>
              <a:t>isTooCool</a:t>
            </a:r>
            <a:r>
              <a:rPr lang="en-US" sz="3000" dirty="0">
                <a:solidFill>
                  <a:srgbClr val="7030A0"/>
                </a:solidFill>
                <a:latin typeface="Courier" pitchFamily="2" charset="0"/>
              </a:rPr>
              <a:t> = false</a:t>
            </a:r>
          </a:p>
          <a:p>
            <a:pPr marL="0" indent="0">
              <a:buNone/>
            </a:pPr>
            <a:r>
              <a:rPr lang="en-US" sz="3000" dirty="0"/>
              <a:t>Booleans are often created from other types using the comparison operators.  Equals “==“ Greater Than “&gt;”, Less Than “&lt;“ and Not Equal “!=“</a:t>
            </a:r>
          </a:p>
          <a:p>
            <a:pPr marL="0" indent="0">
              <a:buNone/>
            </a:pPr>
            <a:r>
              <a:rPr lang="en-US" sz="3000" dirty="0" err="1">
                <a:solidFill>
                  <a:srgbClr val="7030A0"/>
                </a:solidFill>
                <a:latin typeface="Courier" pitchFamily="2" charset="0"/>
              </a:rPr>
              <a:t>isGreater</a:t>
            </a:r>
            <a:r>
              <a:rPr lang="en-US" sz="3000" dirty="0">
                <a:solidFill>
                  <a:srgbClr val="7030A0"/>
                </a:solidFill>
                <a:latin typeface="Courier" pitchFamily="2" charset="0"/>
              </a:rPr>
              <a:t>: Bool = 3 &gt; 2</a:t>
            </a:r>
          </a:p>
          <a:p>
            <a:pPr marL="0" indent="0">
              <a:buNone/>
            </a:pPr>
            <a:r>
              <a:rPr lang="en-US" sz="3000" dirty="0" err="1">
                <a:solidFill>
                  <a:srgbClr val="7030A0"/>
                </a:solidFill>
                <a:latin typeface="Courier" pitchFamily="2" charset="0"/>
              </a:rPr>
              <a:t>isSame</a:t>
            </a:r>
            <a:r>
              <a:rPr lang="en-US" sz="3000" dirty="0">
                <a:solidFill>
                  <a:srgbClr val="7030A0"/>
                </a:solidFill>
                <a:latin typeface="Courier" pitchFamily="2" charset="0"/>
              </a:rPr>
              <a:t>: Bool = 2 + 2 == 4</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5593945" cy="681422"/>
          </a:xfrm>
        </p:spPr>
        <p:txBody>
          <a:bodyPr/>
          <a:lstStyle/>
          <a:p>
            <a:r>
              <a:rPr lang="en-US" dirty="0"/>
              <a:t>Booleans</a:t>
            </a:r>
            <a:endParaRPr lang="en-US" dirty="0">
              <a:latin typeface="Lato Black" panose="020F0502020204030203" pitchFamily="34" charset="77"/>
            </a:endParaRP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19</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Tree>
    <p:extLst>
      <p:ext uri="{BB962C8B-B14F-4D97-AF65-F5344CB8AC3E}">
        <p14:creationId xmlns:p14="http://schemas.microsoft.com/office/powerpoint/2010/main" val="2007624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00600" cy="5236179"/>
          </a:xfrm>
        </p:spPr>
        <p:txBody>
          <a:bodyPr>
            <a:normAutofit/>
          </a:bodyPr>
          <a:lstStyle/>
          <a:p>
            <a:pPr marL="0" indent="0">
              <a:buNone/>
            </a:pPr>
            <a:r>
              <a:rPr lang="en-US" sz="1600" dirty="0">
                <a:latin typeface="Lato Light" panose="020F0302020204030203" pitchFamily="34" charset="77"/>
              </a:rPr>
              <a:t>The primary audience for source code is not the computer but rather for ourselves and others who will maintain our code.</a:t>
            </a:r>
          </a:p>
          <a:p>
            <a:pPr marL="0" indent="0">
              <a:buNone/>
            </a:pPr>
            <a:r>
              <a:rPr lang="en-US" sz="1600" dirty="0">
                <a:latin typeface="Lato Light" panose="020F0302020204030203" pitchFamily="34" charset="77"/>
              </a:rPr>
              <a:t>Text lines in code meant to be read by people only and not the compiler are called Comments.</a:t>
            </a:r>
          </a:p>
          <a:p>
            <a:pPr marL="0" indent="0">
              <a:buNone/>
            </a:pPr>
            <a:r>
              <a:rPr lang="en-US" sz="1600" dirty="0">
                <a:latin typeface="Lato Light" panose="020F0302020204030203" pitchFamily="34" charset="77"/>
              </a:rPr>
              <a:t>In python we can use the heredoc triple quote string in lieu of a true multiline comment. Note the opening and closing set of quotations. They must be placed at the very beginning of the line. They cannot be indented or spaced.</a:t>
            </a:r>
          </a:p>
          <a:p>
            <a:pPr marL="0" indent="0">
              <a:buNone/>
            </a:pPr>
            <a:r>
              <a:rPr lang="en-US" sz="1600" dirty="0">
                <a:latin typeface="Lato Light" panose="020F0302020204030203" pitchFamily="34" charset="77"/>
              </a:rPr>
              <a:t>A single or partial line short comment starts with:</a:t>
            </a:r>
          </a:p>
          <a:p>
            <a:pPr marL="0" indent="0">
              <a:buNone/>
            </a:pPr>
            <a:r>
              <a:rPr lang="en-US" sz="1600" dirty="0">
                <a:latin typeface="Lato Light" panose="020F0302020204030203" pitchFamily="34" charset="77"/>
              </a:rPr>
              <a:t>    ”hash" symbol and ends with a line break.</a:t>
            </a:r>
          </a:p>
          <a:p>
            <a:pPr marL="0" indent="0">
              <a:buNone/>
            </a:pPr>
            <a:r>
              <a:rPr lang="en-US" sz="1600" dirty="0">
                <a:latin typeface="Lato Light" panose="020F0302020204030203" pitchFamily="34" charset="77"/>
              </a:rPr>
              <a:t>Shift-3 on a north American keyboard where it is sometimes also called the Number or Pound symbol. In typography it is called an octothorpe.</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5593945" cy="681422"/>
          </a:xfrm>
        </p:spPr>
        <p:txBody>
          <a:bodyPr/>
          <a:lstStyle/>
          <a:p>
            <a:pPr algn="l"/>
            <a:r>
              <a:rPr lang="en-US" dirty="0">
                <a:latin typeface="Lato Black" panose="020F0502020204030203" pitchFamily="34" charset="77"/>
              </a:rPr>
              <a:t>CODE COMMENTS</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2</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6312024" y="1268760"/>
            <a:ext cx="5400600" cy="5225834"/>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dirty="0">
                <a:solidFill>
                  <a:srgbClr val="77933C"/>
                </a:solidFill>
                <a:latin typeface="Courier" pitchFamily="2" charset="0"/>
              </a:rPr>
              <a:t>“””</a:t>
            </a:r>
          </a:p>
          <a:p>
            <a:pPr marL="0" indent="0">
              <a:buNone/>
            </a:pPr>
            <a:r>
              <a:rPr lang="en-US" sz="2200" dirty="0">
                <a:solidFill>
                  <a:srgbClr val="77933C"/>
                </a:solidFill>
                <a:latin typeface="Courier" pitchFamily="2" charset="0"/>
              </a:rPr>
              <a:t> LONG FORM</a:t>
            </a:r>
          </a:p>
          <a:p>
            <a:pPr marL="0" indent="0">
              <a:buNone/>
            </a:pPr>
            <a:r>
              <a:rPr lang="en-US" sz="2200" dirty="0">
                <a:solidFill>
                  <a:srgbClr val="77933C"/>
                </a:solidFill>
                <a:latin typeface="Courier" pitchFamily="2" charset="0"/>
              </a:rPr>
              <a:t> MULTI-LINE</a:t>
            </a:r>
          </a:p>
          <a:p>
            <a:pPr marL="0" indent="0">
              <a:buNone/>
            </a:pPr>
            <a:r>
              <a:rPr lang="en-US" sz="2200" dirty="0">
                <a:solidFill>
                  <a:srgbClr val="77933C"/>
                </a:solidFill>
                <a:latin typeface="Courier" pitchFamily="2" charset="0"/>
              </a:rPr>
              <a:t> TERMINATED COMMENT</a:t>
            </a:r>
          </a:p>
          <a:p>
            <a:pPr marL="0" indent="0">
              <a:buNone/>
            </a:pPr>
            <a:r>
              <a:rPr lang="en-US" sz="2200" dirty="0">
                <a:solidFill>
                  <a:srgbClr val="77933C"/>
                </a:solidFill>
                <a:latin typeface="Courier" pitchFamily="2" charset="0"/>
              </a:rPr>
              <a:t>“””</a:t>
            </a:r>
          </a:p>
          <a:p>
            <a:pPr marL="0" indent="0">
              <a:buNone/>
            </a:pPr>
            <a:endParaRPr lang="en-US" sz="2200" dirty="0">
              <a:latin typeface="Courier" pitchFamily="2" charset="0"/>
            </a:endParaRPr>
          </a:p>
          <a:p>
            <a:pPr marL="0" indent="0">
              <a:buNone/>
            </a:pPr>
            <a:r>
              <a:rPr lang="en-US" sz="2200" dirty="0">
                <a:latin typeface="Courier" pitchFamily="2" charset="0"/>
              </a:rPr>
              <a:t>print(”Some Code")</a:t>
            </a:r>
          </a:p>
          <a:p>
            <a:pPr marL="0" indent="0">
              <a:buNone/>
            </a:pPr>
            <a:endParaRPr lang="en-US" sz="2200" dirty="0">
              <a:latin typeface="Courier" pitchFamily="2" charset="0"/>
            </a:endParaRPr>
          </a:p>
          <a:p>
            <a:pPr marL="0" indent="0">
              <a:buNone/>
            </a:pPr>
            <a:r>
              <a:rPr lang="en-US" sz="2200" dirty="0">
                <a:solidFill>
                  <a:srgbClr val="77933C"/>
                </a:solidFill>
                <a:latin typeface="Courier" pitchFamily="2" charset="0"/>
              </a:rPr>
              <a:t># Short form comment</a:t>
            </a:r>
          </a:p>
          <a:p>
            <a:pPr marL="0" indent="0">
              <a:buNone/>
            </a:pPr>
            <a:endParaRPr lang="en-US" sz="2200" dirty="0">
              <a:latin typeface="Courier" pitchFamily="2" charset="0"/>
            </a:endParaRPr>
          </a:p>
          <a:p>
            <a:pPr marL="0" indent="0">
              <a:buNone/>
            </a:pPr>
            <a:r>
              <a:rPr lang="en-US" sz="2200" dirty="0">
                <a:latin typeface="Courier" pitchFamily="2" charset="0"/>
              </a:rPr>
              <a:t>age = 123 </a:t>
            </a:r>
            <a:r>
              <a:rPr lang="en-US" sz="2200" dirty="0">
                <a:solidFill>
                  <a:srgbClr val="77933C"/>
                </a:solidFill>
                <a:latin typeface="Courier" pitchFamily="2" charset="0"/>
              </a:rPr>
              <a:t># Partial Line</a:t>
            </a: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r>
              <a:rPr lang="en-US" sz="3000" dirty="0">
                <a:latin typeface="Lato Black" panose="020F0502020204030203" pitchFamily="34" charset="77"/>
              </a:rPr>
              <a:t>EXAMPLES:</a:t>
            </a:r>
          </a:p>
        </p:txBody>
      </p:sp>
    </p:spTree>
    <p:extLst>
      <p:ext uri="{BB962C8B-B14F-4D97-AF65-F5344CB8AC3E}">
        <p14:creationId xmlns:p14="http://schemas.microsoft.com/office/powerpoint/2010/main" val="273500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11187890" cy="5236179"/>
          </a:xfrm>
        </p:spPr>
        <p:txBody>
          <a:bodyPr>
            <a:normAutofit fontScale="77500" lnSpcReduction="20000"/>
          </a:bodyPr>
          <a:lstStyle/>
          <a:p>
            <a:pPr marL="0" indent="0">
              <a:buNone/>
            </a:pPr>
            <a:r>
              <a:rPr lang="en-US" sz="3000" dirty="0"/>
              <a:t>In python we are not required to declare a variables type. Python infers the type. Today python now lets us provide type hints after the identifier and preceded by a colon.</a:t>
            </a:r>
          </a:p>
          <a:p>
            <a:pPr marL="0" indent="0">
              <a:buNone/>
            </a:pPr>
            <a:r>
              <a:rPr lang="en-US" sz="3000" b="1" dirty="0"/>
              <a:t>Types may be declared before assigning a value. </a:t>
            </a:r>
          </a:p>
          <a:p>
            <a:pPr marL="230981" lvl="1" indent="0">
              <a:buNone/>
            </a:pPr>
            <a:r>
              <a:rPr lang="en-US" sz="3000" dirty="0" err="1">
                <a:solidFill>
                  <a:srgbClr val="7030A0"/>
                </a:solidFill>
                <a:latin typeface="Courier" pitchFamily="2" charset="0"/>
              </a:rPr>
              <a:t>the_name</a:t>
            </a:r>
            <a:r>
              <a:rPr lang="en-US" sz="3000" dirty="0">
                <a:solidFill>
                  <a:srgbClr val="7030A0"/>
                </a:solidFill>
                <a:latin typeface="Courier" pitchFamily="2" charset="0"/>
              </a:rPr>
              <a:t>: str</a:t>
            </a:r>
          </a:p>
          <a:p>
            <a:pPr marL="230981" lvl="1" indent="0">
              <a:buNone/>
            </a:pPr>
            <a:r>
              <a:rPr lang="en-US" sz="3000" dirty="0" err="1">
                <a:solidFill>
                  <a:srgbClr val="7030A0"/>
                </a:solidFill>
                <a:latin typeface="Courier" pitchFamily="2" charset="0"/>
              </a:rPr>
              <a:t>the_number</a:t>
            </a:r>
            <a:r>
              <a:rPr lang="en-US" sz="3000" dirty="0">
                <a:solidFill>
                  <a:srgbClr val="7030A0"/>
                </a:solidFill>
                <a:latin typeface="Courier" pitchFamily="2" charset="0"/>
              </a:rPr>
              <a:t>: int</a:t>
            </a:r>
          </a:p>
          <a:p>
            <a:pPr marL="230981" lvl="1" indent="0">
              <a:buNone/>
            </a:pPr>
            <a:r>
              <a:rPr lang="en-US" sz="3000" dirty="0" err="1">
                <a:solidFill>
                  <a:srgbClr val="7030A0"/>
                </a:solidFill>
                <a:latin typeface="Courier" pitchFamily="2" charset="0"/>
              </a:rPr>
              <a:t>the_fraction</a:t>
            </a:r>
            <a:r>
              <a:rPr lang="en-US" sz="3000" dirty="0">
                <a:solidFill>
                  <a:srgbClr val="7030A0"/>
                </a:solidFill>
                <a:latin typeface="Courier" pitchFamily="2" charset="0"/>
              </a:rPr>
              <a:t>: float</a:t>
            </a:r>
          </a:p>
          <a:p>
            <a:pPr marL="230981" lvl="1" indent="0">
              <a:buNone/>
            </a:pPr>
            <a:r>
              <a:rPr lang="en-US" sz="3000" dirty="0" err="1">
                <a:solidFill>
                  <a:srgbClr val="7030A0"/>
                </a:solidFill>
                <a:latin typeface="Courier" pitchFamily="2" charset="0"/>
              </a:rPr>
              <a:t>the_result</a:t>
            </a:r>
            <a:r>
              <a:rPr lang="en-US" sz="3000" dirty="0">
                <a:solidFill>
                  <a:srgbClr val="7030A0"/>
                </a:solidFill>
                <a:latin typeface="Courier" pitchFamily="2" charset="0"/>
              </a:rPr>
              <a:t>: bool</a:t>
            </a:r>
            <a:endParaRPr lang="en-US" sz="3000" b="1" dirty="0">
              <a:solidFill>
                <a:srgbClr val="7030A0"/>
              </a:solidFill>
            </a:endParaRPr>
          </a:p>
          <a:p>
            <a:pPr marL="0" indent="0">
              <a:buNone/>
            </a:pPr>
            <a:r>
              <a:rPr lang="en-US" sz="3000" b="1" dirty="0"/>
              <a:t>or they may be explicitly declared while also assigning a value</a:t>
            </a:r>
          </a:p>
          <a:p>
            <a:pPr marL="230981" lvl="1" indent="0">
              <a:buNone/>
            </a:pPr>
            <a:r>
              <a:rPr lang="en-US" sz="3000" dirty="0" err="1">
                <a:solidFill>
                  <a:srgbClr val="7030A0"/>
                </a:solidFill>
                <a:latin typeface="Courier" pitchFamily="2" charset="0"/>
              </a:rPr>
              <a:t>another_name</a:t>
            </a:r>
            <a:r>
              <a:rPr lang="en-US" sz="3000" dirty="0">
                <a:solidFill>
                  <a:srgbClr val="7030A0"/>
                </a:solidFill>
                <a:latin typeface="Courier" pitchFamily="2" charset="0"/>
              </a:rPr>
              <a:t>: str = "John"</a:t>
            </a:r>
          </a:p>
          <a:p>
            <a:pPr marL="230981" lvl="1" indent="0">
              <a:buNone/>
            </a:pPr>
            <a:r>
              <a:rPr lang="en-US" sz="3000" dirty="0" err="1">
                <a:solidFill>
                  <a:srgbClr val="7030A0"/>
                </a:solidFill>
                <a:latin typeface="Courier" pitchFamily="2" charset="0"/>
              </a:rPr>
              <a:t>another_number</a:t>
            </a:r>
            <a:r>
              <a:rPr lang="en-US" sz="3000" dirty="0">
                <a:solidFill>
                  <a:srgbClr val="7030A0"/>
                </a:solidFill>
                <a:latin typeface="Courier" pitchFamily="2" charset="0"/>
              </a:rPr>
              <a:t>: int = 21</a:t>
            </a:r>
          </a:p>
          <a:p>
            <a:pPr marL="230981" lvl="1" indent="0">
              <a:buNone/>
            </a:pPr>
            <a:r>
              <a:rPr lang="en-US" sz="3000" dirty="0" err="1">
                <a:solidFill>
                  <a:srgbClr val="7030A0"/>
                </a:solidFill>
                <a:latin typeface="Courier" pitchFamily="2" charset="0"/>
              </a:rPr>
              <a:t>another_fraction</a:t>
            </a:r>
            <a:r>
              <a:rPr lang="en-US" sz="3000" dirty="0">
                <a:solidFill>
                  <a:srgbClr val="7030A0"/>
                </a:solidFill>
                <a:latin typeface="Courier" pitchFamily="2" charset="0"/>
              </a:rPr>
              <a:t>: float = 3.14159</a:t>
            </a:r>
          </a:p>
          <a:p>
            <a:pPr marL="230981" lvl="1" indent="0">
              <a:buNone/>
            </a:pPr>
            <a:r>
              <a:rPr lang="en-US" sz="3000" dirty="0" err="1">
                <a:solidFill>
                  <a:srgbClr val="7030A0"/>
                </a:solidFill>
                <a:latin typeface="Courier" pitchFamily="2" charset="0"/>
              </a:rPr>
              <a:t>anotherResult</a:t>
            </a:r>
            <a:r>
              <a:rPr lang="en-US" sz="3000" dirty="0">
                <a:solidFill>
                  <a:srgbClr val="7030A0"/>
                </a:solidFill>
                <a:latin typeface="Courier" pitchFamily="2" charset="0"/>
              </a:rPr>
              <a:t>: bool = True</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5593945" cy="681422"/>
          </a:xfrm>
        </p:spPr>
        <p:txBody>
          <a:bodyPr/>
          <a:lstStyle/>
          <a:p>
            <a:r>
              <a:rPr lang="en-US" dirty="0"/>
              <a:t>Declaring Types Explicitly</a:t>
            </a:r>
            <a:endParaRPr lang="en-US" dirty="0">
              <a:latin typeface="Lato Black" panose="020F0502020204030203" pitchFamily="34" charset="77"/>
            </a:endParaRP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20</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Tree>
    <p:extLst>
      <p:ext uri="{BB962C8B-B14F-4D97-AF65-F5344CB8AC3E}">
        <p14:creationId xmlns:p14="http://schemas.microsoft.com/office/powerpoint/2010/main" val="734872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Exercise</a:t>
            </a:r>
          </a:p>
        </p:txBody>
      </p:sp>
      <p:pic>
        <p:nvPicPr>
          <p:cNvPr id="4" name="Picture 3">
            <a:extLst>
              <a:ext uri="{FF2B5EF4-FFF2-40B4-BE49-F238E27FC236}">
                <a16:creationId xmlns:a16="http://schemas.microsoft.com/office/drawing/2014/main" id="{F2172541-58A1-49D7-ADCF-D4D697364895}"/>
              </a:ext>
            </a:extLst>
          </p:cNvPr>
          <p:cNvPicPr>
            <a:picLocks noChangeAspect="1"/>
          </p:cNvPicPr>
          <p:nvPr/>
        </p:nvPicPr>
        <p:blipFill>
          <a:blip r:embed="rId3"/>
          <a:stretch>
            <a:fillRect/>
          </a:stretch>
        </p:blipFill>
        <p:spPr>
          <a:xfrm>
            <a:off x="3673041" y="1448780"/>
            <a:ext cx="4845919" cy="4535049"/>
          </a:xfrm>
          <a:prstGeom prst="rect">
            <a:avLst/>
          </a:prstGeom>
        </p:spPr>
      </p:pic>
      <p:sp>
        <p:nvSpPr>
          <p:cNvPr id="5" name="Slide Number Placeholder 2">
            <a:extLst>
              <a:ext uri="{FF2B5EF4-FFF2-40B4-BE49-F238E27FC236}">
                <a16:creationId xmlns:a16="http://schemas.microsoft.com/office/drawing/2014/main" id="{83C76DC2-4443-954B-971C-6C742883FD2E}"/>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21</a:t>
            </a:fld>
            <a:endParaRPr lang="en-US" dirty="0"/>
          </a:p>
        </p:txBody>
      </p:sp>
    </p:spTree>
    <p:extLst>
      <p:ext uri="{BB962C8B-B14F-4D97-AF65-F5344CB8AC3E}">
        <p14:creationId xmlns:p14="http://schemas.microsoft.com/office/powerpoint/2010/main" val="2141111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DA0A2E-BBEF-49B7-B4AE-ABD4A9A43635}"/>
              </a:ext>
            </a:extLst>
          </p:cNvPr>
          <p:cNvPicPr>
            <a:picLocks noGrp="1" noChangeAspect="1"/>
          </p:cNvPicPr>
          <p:nvPr>
            <p:ph idx="1"/>
          </p:nvPr>
        </p:nvPicPr>
        <p:blipFill>
          <a:blip r:embed="rId3"/>
          <a:stretch>
            <a:fillRect/>
          </a:stretch>
        </p:blipFill>
        <p:spPr>
          <a:xfrm>
            <a:off x="3735055" y="1412776"/>
            <a:ext cx="4721891" cy="4721891"/>
          </a:xfrm>
        </p:spPr>
      </p:pic>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Knowledge Check</a:t>
            </a:r>
          </a:p>
        </p:txBody>
      </p:sp>
      <p:sp>
        <p:nvSpPr>
          <p:cNvPr id="6" name="Slide Number Placeholder 2">
            <a:extLst>
              <a:ext uri="{FF2B5EF4-FFF2-40B4-BE49-F238E27FC236}">
                <a16:creationId xmlns:a16="http://schemas.microsoft.com/office/drawing/2014/main" id="{1996FEE5-6274-2644-A24E-2EEC39E20B3B}"/>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22</a:t>
            </a:fld>
            <a:endParaRPr lang="en-US" dirty="0"/>
          </a:p>
        </p:txBody>
      </p:sp>
    </p:spTree>
    <p:extLst>
      <p:ext uri="{BB962C8B-B14F-4D97-AF65-F5344CB8AC3E}">
        <p14:creationId xmlns:p14="http://schemas.microsoft.com/office/powerpoint/2010/main" val="3482564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11403914" cy="5236179"/>
          </a:xfrm>
        </p:spPr>
        <p:txBody>
          <a:bodyPr>
            <a:normAutofit lnSpcReduction="10000"/>
          </a:bodyPr>
          <a:lstStyle/>
          <a:p>
            <a:pPr marL="0" indent="0">
              <a:buNone/>
            </a:pPr>
            <a:r>
              <a:rPr lang="en-US" sz="3000" dirty="0">
                <a:latin typeface="Lato Light" panose="020F0302020204030203" pitchFamily="34" charset="77"/>
              </a:rPr>
              <a:t>Enumerations are one way to create a custom data type by defining a set of constant keywords.</a:t>
            </a:r>
          </a:p>
          <a:p>
            <a:pPr marL="0" indent="0">
              <a:buNone/>
            </a:pPr>
            <a:r>
              <a:rPr lang="en-US" sz="3000" dirty="0">
                <a:solidFill>
                  <a:srgbClr val="7030A0"/>
                </a:solidFill>
                <a:latin typeface="Courier" pitchFamily="2" charset="0"/>
              </a:rPr>
              <a:t>from </a:t>
            </a:r>
            <a:r>
              <a:rPr lang="en-US" sz="3000" dirty="0" err="1">
                <a:solidFill>
                  <a:srgbClr val="7030A0"/>
                </a:solidFill>
                <a:latin typeface="Courier" pitchFamily="2" charset="0"/>
              </a:rPr>
              <a:t>enum</a:t>
            </a:r>
            <a:r>
              <a:rPr lang="en-US" sz="3000" dirty="0">
                <a:solidFill>
                  <a:srgbClr val="7030A0"/>
                </a:solidFill>
                <a:latin typeface="Courier" pitchFamily="2" charset="0"/>
              </a:rPr>
              <a:t> import </a:t>
            </a:r>
            <a:r>
              <a:rPr lang="en-US" sz="3000" dirty="0" err="1">
                <a:solidFill>
                  <a:srgbClr val="7030A0"/>
                </a:solidFill>
                <a:latin typeface="Courier" pitchFamily="2" charset="0"/>
              </a:rPr>
              <a:t>Enum</a:t>
            </a:r>
            <a:endParaRPr lang="en-US" sz="3000" dirty="0">
              <a:solidFill>
                <a:srgbClr val="7030A0"/>
              </a:solidFill>
              <a:latin typeface="Courier" pitchFamily="2" charset="0"/>
            </a:endParaRPr>
          </a:p>
          <a:p>
            <a:pPr marL="0" indent="0">
              <a:buNone/>
            </a:pPr>
            <a:r>
              <a:rPr lang="en-US" sz="3000" dirty="0">
                <a:solidFill>
                  <a:srgbClr val="7030A0"/>
                </a:solidFill>
                <a:latin typeface="Courier" pitchFamily="2" charset="0"/>
              </a:rPr>
              <a:t>class Shake(</a:t>
            </a:r>
            <a:r>
              <a:rPr lang="en-US" sz="3000" dirty="0" err="1">
                <a:solidFill>
                  <a:srgbClr val="7030A0"/>
                </a:solidFill>
                <a:latin typeface="Courier" pitchFamily="2" charset="0"/>
              </a:rPr>
              <a:t>Enum</a:t>
            </a:r>
            <a:r>
              <a:rPr lang="en-US" sz="3000" dirty="0">
                <a:solidFill>
                  <a:srgbClr val="7030A0"/>
                </a:solidFill>
                <a:latin typeface="Courier" pitchFamily="2" charset="0"/>
              </a:rPr>
              <a:t>):</a:t>
            </a:r>
          </a:p>
          <a:p>
            <a:pPr marL="0" indent="0">
              <a:buNone/>
            </a:pPr>
            <a:r>
              <a:rPr lang="en-US" sz="3000" dirty="0">
                <a:solidFill>
                  <a:srgbClr val="7030A0"/>
                </a:solidFill>
                <a:latin typeface="Courier" pitchFamily="2" charset="0"/>
              </a:rPr>
              <a:t>	VANILLA = 7</a:t>
            </a:r>
          </a:p>
          <a:p>
            <a:pPr marL="0" indent="0">
              <a:buNone/>
            </a:pPr>
            <a:r>
              <a:rPr lang="en-US" sz="3000" dirty="0">
                <a:solidFill>
                  <a:srgbClr val="7030A0"/>
                </a:solidFill>
                <a:latin typeface="Courier" pitchFamily="2" charset="0"/>
              </a:rPr>
              <a:t>	CHOCOLATE = 4</a:t>
            </a:r>
          </a:p>
          <a:p>
            <a:pPr marL="0" indent="0">
              <a:buNone/>
            </a:pPr>
            <a:r>
              <a:rPr lang="en-US" sz="3000" dirty="0">
                <a:solidFill>
                  <a:srgbClr val="7030A0"/>
                </a:solidFill>
                <a:latin typeface="Courier" pitchFamily="2" charset="0"/>
              </a:rPr>
              <a:t>	COOKIES = 9</a:t>
            </a:r>
          </a:p>
          <a:p>
            <a:pPr marL="0" indent="0">
              <a:buNone/>
            </a:pPr>
            <a:r>
              <a:rPr lang="en-US" sz="3000" dirty="0">
                <a:solidFill>
                  <a:srgbClr val="7030A0"/>
                </a:solidFill>
                <a:latin typeface="Courier" pitchFamily="2" charset="0"/>
              </a:rPr>
              <a:t>	MINT = 3</a:t>
            </a:r>
          </a:p>
          <a:p>
            <a:pPr marL="0" indent="0">
              <a:buNone/>
            </a:pPr>
            <a:r>
              <a:rPr lang="en-US" sz="3000" dirty="0">
                <a:solidFill>
                  <a:srgbClr val="7030A0"/>
                </a:solidFill>
                <a:latin typeface="Courier" pitchFamily="2" charset="0"/>
              </a:rPr>
              <a:t>for shake in Shake:</a:t>
            </a:r>
          </a:p>
          <a:p>
            <a:pPr marL="0" indent="0">
              <a:buNone/>
            </a:pPr>
            <a:r>
              <a:rPr lang="en-US" sz="3000" dirty="0">
                <a:solidFill>
                  <a:srgbClr val="7030A0"/>
                </a:solidFill>
                <a:latin typeface="Courier" pitchFamily="2" charset="0"/>
              </a:rPr>
              <a:t>	print(shake)</a:t>
            </a:r>
          </a:p>
          <a:p>
            <a:pPr marL="0" indent="0">
              <a:buNone/>
            </a:pPr>
            <a:endParaRPr lang="en-US" sz="3000" dirty="0">
              <a:solidFill>
                <a:srgbClr val="7030A0"/>
              </a:solidFill>
              <a:latin typeface="Courier" pitchFamily="2" charset="0"/>
            </a:endParaRP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5593945" cy="681422"/>
          </a:xfrm>
        </p:spPr>
        <p:txBody>
          <a:bodyPr/>
          <a:lstStyle/>
          <a:p>
            <a:r>
              <a:rPr lang="en-US" dirty="0">
                <a:latin typeface="Lato Black" panose="020F0502020204030203" pitchFamily="34" charset="77"/>
              </a:rPr>
              <a:t>Enumerations</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23</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Tree>
    <p:extLst>
      <p:ext uri="{BB962C8B-B14F-4D97-AF65-F5344CB8AC3E}">
        <p14:creationId xmlns:p14="http://schemas.microsoft.com/office/powerpoint/2010/main" val="2463322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Exercise</a:t>
            </a:r>
          </a:p>
        </p:txBody>
      </p:sp>
      <p:pic>
        <p:nvPicPr>
          <p:cNvPr id="4" name="Picture 3">
            <a:extLst>
              <a:ext uri="{FF2B5EF4-FFF2-40B4-BE49-F238E27FC236}">
                <a16:creationId xmlns:a16="http://schemas.microsoft.com/office/drawing/2014/main" id="{F2172541-58A1-49D7-ADCF-D4D697364895}"/>
              </a:ext>
            </a:extLst>
          </p:cNvPr>
          <p:cNvPicPr>
            <a:picLocks noChangeAspect="1"/>
          </p:cNvPicPr>
          <p:nvPr/>
        </p:nvPicPr>
        <p:blipFill>
          <a:blip r:embed="rId3"/>
          <a:stretch>
            <a:fillRect/>
          </a:stretch>
        </p:blipFill>
        <p:spPr>
          <a:xfrm>
            <a:off x="3673041" y="1448780"/>
            <a:ext cx="4845919" cy="4535049"/>
          </a:xfrm>
          <a:prstGeom prst="rect">
            <a:avLst/>
          </a:prstGeom>
        </p:spPr>
      </p:pic>
      <p:sp>
        <p:nvSpPr>
          <p:cNvPr id="5" name="Slide Number Placeholder 2">
            <a:extLst>
              <a:ext uri="{FF2B5EF4-FFF2-40B4-BE49-F238E27FC236}">
                <a16:creationId xmlns:a16="http://schemas.microsoft.com/office/drawing/2014/main" id="{83C76DC2-4443-954B-971C-6C742883FD2E}"/>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24</a:t>
            </a:fld>
            <a:endParaRPr lang="en-US" dirty="0"/>
          </a:p>
        </p:txBody>
      </p:sp>
    </p:spTree>
    <p:extLst>
      <p:ext uri="{BB962C8B-B14F-4D97-AF65-F5344CB8AC3E}">
        <p14:creationId xmlns:p14="http://schemas.microsoft.com/office/powerpoint/2010/main" val="2570946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DA0A2E-BBEF-49B7-B4AE-ABD4A9A43635}"/>
              </a:ext>
            </a:extLst>
          </p:cNvPr>
          <p:cNvPicPr>
            <a:picLocks noGrp="1" noChangeAspect="1"/>
          </p:cNvPicPr>
          <p:nvPr>
            <p:ph idx="1"/>
          </p:nvPr>
        </p:nvPicPr>
        <p:blipFill>
          <a:blip r:embed="rId3"/>
          <a:stretch>
            <a:fillRect/>
          </a:stretch>
        </p:blipFill>
        <p:spPr>
          <a:xfrm>
            <a:off x="3735055" y="1412776"/>
            <a:ext cx="4721891" cy="4721891"/>
          </a:xfrm>
        </p:spPr>
      </p:pic>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Knowledge Check</a:t>
            </a:r>
          </a:p>
        </p:txBody>
      </p:sp>
      <p:sp>
        <p:nvSpPr>
          <p:cNvPr id="6" name="Slide Number Placeholder 2">
            <a:extLst>
              <a:ext uri="{FF2B5EF4-FFF2-40B4-BE49-F238E27FC236}">
                <a16:creationId xmlns:a16="http://schemas.microsoft.com/office/drawing/2014/main" id="{1996FEE5-6274-2644-A24E-2EEC39E20B3B}"/>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25</a:t>
            </a:fld>
            <a:endParaRPr lang="en-US" dirty="0"/>
          </a:p>
        </p:txBody>
      </p:sp>
    </p:spTree>
    <p:extLst>
      <p:ext uri="{BB962C8B-B14F-4D97-AF65-F5344CB8AC3E}">
        <p14:creationId xmlns:p14="http://schemas.microsoft.com/office/powerpoint/2010/main" val="1889929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74594" cy="5236179"/>
          </a:xfrm>
        </p:spPr>
        <p:txBody>
          <a:bodyPr>
            <a:normAutofit fontScale="92500" lnSpcReduction="10000"/>
          </a:bodyPr>
          <a:lstStyle/>
          <a:p>
            <a:pPr marL="0" indent="0">
              <a:spcBef>
                <a:spcPts val="900"/>
              </a:spcBef>
              <a:spcAft>
                <a:spcPts val="900"/>
              </a:spcAft>
              <a:buNone/>
            </a:pPr>
            <a:r>
              <a:rPr lang="en-US" sz="2400" dirty="0">
                <a:latin typeface="Lato Light" panose="020F0302020204030203" pitchFamily="34" charset="77"/>
              </a:rPr>
              <a:t>Data types that hold more than one value are called </a:t>
            </a:r>
            <a:r>
              <a:rPr lang="en-US" sz="2400" b="1" i="1" dirty="0">
                <a:latin typeface="Lato Light" panose="020F0302020204030203" pitchFamily="34" charset="77"/>
              </a:rPr>
              <a:t>collections</a:t>
            </a:r>
            <a:r>
              <a:rPr lang="en-US" sz="2400" dirty="0">
                <a:latin typeface="Lato Light" panose="020F0302020204030203" pitchFamily="34" charset="77"/>
              </a:rPr>
              <a:t>.</a:t>
            </a:r>
          </a:p>
          <a:p>
            <a:pPr marL="0" indent="0">
              <a:spcBef>
                <a:spcPts val="900"/>
              </a:spcBef>
              <a:spcAft>
                <a:spcPts val="900"/>
              </a:spcAft>
              <a:buNone/>
            </a:pPr>
            <a:r>
              <a:rPr lang="en-US" sz="2400" dirty="0">
                <a:latin typeface="Lato Light" panose="020F0302020204030203" pitchFamily="34" charset="77"/>
              </a:rPr>
              <a:t>There are many types of collections but only two are used commonly. </a:t>
            </a:r>
          </a:p>
          <a:p>
            <a:pPr marL="0" indent="0">
              <a:spcBef>
                <a:spcPts val="900"/>
              </a:spcBef>
              <a:spcAft>
                <a:spcPts val="900"/>
              </a:spcAft>
              <a:buNone/>
            </a:pPr>
            <a:r>
              <a:rPr lang="en-US" sz="2400" b="1" i="1" dirty="0">
                <a:latin typeface="Lato Light" panose="020F0302020204030203" pitchFamily="34" charset="77"/>
              </a:rPr>
              <a:t>list</a:t>
            </a:r>
            <a:r>
              <a:rPr lang="en-US" sz="2400" dirty="0">
                <a:latin typeface="Lato Light" panose="020F0302020204030203" pitchFamily="34" charset="77"/>
              </a:rPr>
              <a:t> and </a:t>
            </a:r>
            <a:r>
              <a:rPr lang="en-US" sz="2400" b="1" i="1" dirty="0" err="1">
                <a:latin typeface="Lato Light" panose="020F0302020204030203" pitchFamily="34" charset="77"/>
              </a:rPr>
              <a:t>dict</a:t>
            </a:r>
            <a:endParaRPr lang="en-US" sz="2400" b="1" i="1" dirty="0">
              <a:latin typeface="Lato Light" panose="020F0302020204030203" pitchFamily="34" charset="77"/>
            </a:endParaRPr>
          </a:p>
          <a:p>
            <a:pPr marL="0" indent="0">
              <a:spcBef>
                <a:spcPts val="900"/>
              </a:spcBef>
              <a:spcAft>
                <a:spcPts val="900"/>
              </a:spcAft>
              <a:buNone/>
            </a:pPr>
            <a:r>
              <a:rPr lang="en-US" sz="2400" dirty="0">
                <a:latin typeface="Lato Light" panose="020F0302020204030203" pitchFamily="34" charset="77"/>
              </a:rPr>
              <a:t>A </a:t>
            </a:r>
            <a:r>
              <a:rPr lang="en-US" sz="2400" b="1" i="1" dirty="0">
                <a:latin typeface="Lato Light" panose="020F0302020204030203" pitchFamily="34" charset="77"/>
              </a:rPr>
              <a:t>list</a:t>
            </a:r>
            <a:r>
              <a:rPr lang="en-US" sz="2400" dirty="0">
                <a:latin typeface="Lato Light" panose="020F0302020204030203" pitchFamily="34" charset="77"/>
              </a:rPr>
              <a:t> is a sequence of values.</a:t>
            </a:r>
          </a:p>
          <a:p>
            <a:pPr marL="0" indent="0">
              <a:spcBef>
                <a:spcPts val="900"/>
              </a:spcBef>
              <a:spcAft>
                <a:spcPts val="900"/>
              </a:spcAft>
              <a:buNone/>
            </a:pPr>
            <a:r>
              <a:rPr lang="en-US" sz="2400" dirty="0">
                <a:latin typeface="Lato Light" panose="020F0302020204030203" pitchFamily="34" charset="77"/>
              </a:rPr>
              <a:t>In other languages a list is called an array or a vector.</a:t>
            </a:r>
          </a:p>
          <a:p>
            <a:pPr marL="0" indent="0">
              <a:spcBef>
                <a:spcPts val="900"/>
              </a:spcBef>
              <a:spcAft>
                <a:spcPts val="900"/>
              </a:spcAft>
              <a:buNone/>
            </a:pPr>
            <a:r>
              <a:rPr lang="en-US" sz="2400" dirty="0">
                <a:latin typeface="Lato Light" panose="020F0302020204030203" pitchFamily="34" charset="77"/>
              </a:rPr>
              <a:t>A </a:t>
            </a:r>
            <a:r>
              <a:rPr lang="en-US" sz="2400" b="1" i="1" dirty="0" err="1">
                <a:latin typeface="Lato Light" panose="020F0302020204030203" pitchFamily="34" charset="77"/>
              </a:rPr>
              <a:t>dict</a:t>
            </a:r>
            <a:r>
              <a:rPr lang="en-US" sz="2400" dirty="0">
                <a:latin typeface="Lato Light" panose="020F0302020204030203" pitchFamily="34" charset="77"/>
              </a:rPr>
              <a:t> is a look-up table where values can be found using an associate key-word like we might look up a definition in a dictionary.</a:t>
            </a:r>
          </a:p>
          <a:p>
            <a:pPr marL="0" indent="0">
              <a:spcBef>
                <a:spcPts val="900"/>
              </a:spcBef>
              <a:spcAft>
                <a:spcPts val="900"/>
              </a:spcAft>
              <a:buNone/>
            </a:pPr>
            <a:r>
              <a:rPr lang="en-US" sz="2400" dirty="0">
                <a:latin typeface="Lato Light" panose="020F0302020204030203" pitchFamily="34" charset="77"/>
              </a:rPr>
              <a:t>In other languages a </a:t>
            </a:r>
            <a:r>
              <a:rPr lang="en-US" sz="2400" b="1" i="1" dirty="0" err="1">
                <a:latin typeface="Lato Light" panose="020F0302020204030203" pitchFamily="34" charset="77"/>
              </a:rPr>
              <a:t>dict</a:t>
            </a:r>
            <a:r>
              <a:rPr lang="en-US" sz="2400" dirty="0">
                <a:latin typeface="Lato Light" panose="020F0302020204030203" pitchFamily="34" charset="77"/>
              </a:rPr>
              <a:t> is called a </a:t>
            </a:r>
            <a:r>
              <a:rPr lang="en-US" sz="2400" dirty="0" err="1">
                <a:latin typeface="Lato Light" panose="020F0302020204030203" pitchFamily="34" charset="77"/>
              </a:rPr>
              <a:t>hash_map</a:t>
            </a:r>
            <a:r>
              <a:rPr lang="en-US" sz="2400" dirty="0">
                <a:latin typeface="Lato Light" panose="020F0302020204030203" pitchFamily="34" charset="77"/>
              </a:rPr>
              <a:t> or simply an object.</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5593945" cy="681422"/>
          </a:xfrm>
        </p:spPr>
        <p:txBody>
          <a:bodyPr/>
          <a:lstStyle/>
          <a:p>
            <a:r>
              <a:rPr lang="en-US" dirty="0">
                <a:latin typeface="Lato Black" panose="020F0502020204030203" pitchFamily="34" charset="77"/>
              </a:rPr>
              <a:t>Collections</a:t>
            </a: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Tree>
    <p:extLst>
      <p:ext uri="{BB962C8B-B14F-4D97-AF65-F5344CB8AC3E}">
        <p14:creationId xmlns:p14="http://schemas.microsoft.com/office/powerpoint/2010/main" val="4170723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74594" cy="5236179"/>
          </a:xfrm>
        </p:spPr>
        <p:txBody>
          <a:bodyPr>
            <a:normAutofit/>
          </a:bodyPr>
          <a:lstStyle/>
          <a:p>
            <a:pPr marL="0" indent="0">
              <a:spcBef>
                <a:spcPts val="900"/>
              </a:spcBef>
              <a:spcAft>
                <a:spcPts val="900"/>
              </a:spcAft>
              <a:buNone/>
            </a:pPr>
            <a:r>
              <a:rPr lang="en-US" sz="2400" dirty="0">
                <a:latin typeface="Lato Light" panose="020F0302020204030203" pitchFamily="34" charset="77"/>
              </a:rPr>
              <a:t>A list is a sequence of values.</a:t>
            </a:r>
          </a:p>
          <a:p>
            <a:pPr marL="0" indent="0">
              <a:spcBef>
                <a:spcPts val="900"/>
              </a:spcBef>
              <a:spcAft>
                <a:spcPts val="900"/>
              </a:spcAft>
              <a:buNone/>
            </a:pPr>
            <a:r>
              <a:rPr lang="en-US" sz="2400" dirty="0">
                <a:latin typeface="Lato Light" panose="020F0302020204030203" pitchFamily="34" charset="77"/>
              </a:rPr>
              <a:t>They are the most common collection type.</a:t>
            </a:r>
          </a:p>
          <a:p>
            <a:pPr marL="0" indent="0">
              <a:spcBef>
                <a:spcPts val="900"/>
              </a:spcBef>
              <a:spcAft>
                <a:spcPts val="900"/>
              </a:spcAft>
              <a:buNone/>
            </a:pPr>
            <a:r>
              <a:rPr lang="en-US" sz="2400" dirty="0">
                <a:latin typeface="Lato Light" panose="020F0302020204030203" pitchFamily="34" charset="77"/>
              </a:rPr>
              <a:t>A list can be is declared using square bracket syntax [v1,v2,v3]</a:t>
            </a:r>
          </a:p>
          <a:p>
            <a:pPr marL="0" indent="0">
              <a:spcBef>
                <a:spcPts val="900"/>
              </a:spcBef>
              <a:spcAft>
                <a:spcPts val="900"/>
              </a:spcAft>
              <a:buNone/>
            </a:pPr>
            <a:r>
              <a:rPr lang="en-US" sz="2400" dirty="0">
                <a:latin typeface="Lato Light" panose="020F0302020204030203" pitchFamily="34" charset="77"/>
              </a:rPr>
              <a:t>Inside the square brackets a comma separated list of values can be used to populate the array.</a:t>
            </a:r>
          </a:p>
          <a:p>
            <a:pPr marL="0" indent="0">
              <a:spcBef>
                <a:spcPts val="900"/>
              </a:spcBef>
              <a:spcAft>
                <a:spcPts val="900"/>
              </a:spcAft>
              <a:buNone/>
            </a:pPr>
            <a:r>
              <a:rPr lang="en-US" sz="2400" dirty="0">
                <a:latin typeface="Lato Light" panose="020F0302020204030203" pitchFamily="34" charset="77"/>
              </a:rPr>
              <a:t>Items in a list must be all the same data-type.</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5593945" cy="681422"/>
          </a:xfrm>
        </p:spPr>
        <p:txBody>
          <a:bodyPr/>
          <a:lstStyle/>
          <a:p>
            <a:r>
              <a:rPr lang="en-US" dirty="0">
                <a:latin typeface="Lato Black" panose="020F0502020204030203" pitchFamily="34" charset="77"/>
              </a:rPr>
              <a:t>list / array</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27</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rmAutofit fontScale="70000" lnSpcReduction="20000"/>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b="1" dirty="0">
                <a:solidFill>
                  <a:srgbClr val="77933C"/>
                </a:solidFill>
                <a:latin typeface="Courier" pitchFamily="2" charset="0"/>
              </a:rPr>
              <a:t># Array of integers</a:t>
            </a:r>
          </a:p>
          <a:p>
            <a:pPr marL="0" indent="0">
              <a:buNone/>
            </a:pPr>
            <a:r>
              <a:rPr lang="en-US" sz="2700" dirty="0">
                <a:solidFill>
                  <a:srgbClr val="7030A0"/>
                </a:solidFill>
                <a:latin typeface="Courier" pitchFamily="2" charset="0"/>
              </a:rPr>
              <a:t>numbers = [ </a:t>
            </a:r>
            <a:r>
              <a:rPr lang="en-US" sz="2700" dirty="0">
                <a:solidFill>
                  <a:srgbClr val="0070C0"/>
                </a:solidFill>
                <a:latin typeface="Courier" pitchFamily="2" charset="0"/>
              </a:rPr>
              <a:t>12, 23, 54 </a:t>
            </a:r>
            <a:r>
              <a:rPr lang="en-US" sz="2700" dirty="0">
                <a:solidFill>
                  <a:srgbClr val="7030A0"/>
                </a:solidFill>
                <a:latin typeface="Courier" pitchFamily="2" charset="0"/>
              </a:rPr>
              <a:t>]</a:t>
            </a:r>
          </a:p>
          <a:p>
            <a:pPr marL="0" indent="0">
              <a:buNone/>
            </a:pPr>
            <a:endParaRPr lang="en-US" sz="2700" b="1" dirty="0">
              <a:solidFill>
                <a:srgbClr val="7030A0"/>
              </a:solidFill>
              <a:latin typeface="Courier" pitchFamily="2" charset="0"/>
            </a:endParaRPr>
          </a:p>
          <a:p>
            <a:pPr marL="0" indent="0">
              <a:buNone/>
            </a:pPr>
            <a:r>
              <a:rPr lang="en-US" sz="2700" b="1" dirty="0">
                <a:solidFill>
                  <a:srgbClr val="77933C"/>
                </a:solidFill>
                <a:latin typeface="Courier" pitchFamily="2" charset="0"/>
              </a:rPr>
              <a:t># Array of Strings</a:t>
            </a:r>
          </a:p>
          <a:p>
            <a:pPr marL="0" indent="0">
              <a:buNone/>
            </a:pPr>
            <a:r>
              <a:rPr lang="en-US" sz="2700" dirty="0">
                <a:solidFill>
                  <a:srgbClr val="7030A0"/>
                </a:solidFill>
                <a:latin typeface="Courier" pitchFamily="2" charset="0"/>
              </a:rPr>
              <a:t>names = [</a:t>
            </a:r>
          </a:p>
          <a:p>
            <a:pPr marL="0" indent="0">
              <a:buNone/>
            </a:pPr>
            <a:r>
              <a:rPr lang="en-US" sz="2700" dirty="0">
                <a:solidFill>
                  <a:srgbClr val="7030A0"/>
                </a:solidFill>
                <a:latin typeface="Courier" pitchFamily="2" charset="0"/>
              </a:rPr>
              <a:t>	</a:t>
            </a:r>
            <a:r>
              <a:rPr lang="en-US" sz="2700" dirty="0">
                <a:solidFill>
                  <a:srgbClr val="FF6600"/>
                </a:solidFill>
                <a:latin typeface="Courier" pitchFamily="2" charset="0"/>
              </a:rPr>
              <a:t>"Bob"</a:t>
            </a:r>
            <a:r>
              <a:rPr lang="en-US" sz="2700" dirty="0">
                <a:solidFill>
                  <a:srgbClr val="7030A0"/>
                </a:solidFill>
                <a:latin typeface="Courier" pitchFamily="2" charset="0"/>
              </a:rPr>
              <a:t>,</a:t>
            </a:r>
            <a:r>
              <a:rPr lang="en-US" sz="2700" dirty="0">
                <a:solidFill>
                  <a:srgbClr val="FF6600"/>
                </a:solidFill>
                <a:latin typeface="Courier" pitchFamily="2" charset="0"/>
              </a:rPr>
              <a:t> </a:t>
            </a:r>
          </a:p>
          <a:p>
            <a:pPr marL="0" indent="0">
              <a:buNone/>
            </a:pPr>
            <a:r>
              <a:rPr lang="en-US" sz="2700" dirty="0">
                <a:solidFill>
                  <a:srgbClr val="FF6600"/>
                </a:solidFill>
                <a:latin typeface="Courier" pitchFamily="2" charset="0"/>
              </a:rPr>
              <a:t>	"Carol"</a:t>
            </a:r>
            <a:r>
              <a:rPr lang="en-US" sz="2700" dirty="0">
                <a:solidFill>
                  <a:srgbClr val="7030A0"/>
                </a:solidFill>
                <a:latin typeface="Courier" pitchFamily="2" charset="0"/>
              </a:rPr>
              <a:t>,</a:t>
            </a:r>
            <a:r>
              <a:rPr lang="en-US" sz="2700" dirty="0">
                <a:solidFill>
                  <a:srgbClr val="FF6600"/>
                </a:solidFill>
                <a:latin typeface="Courier" pitchFamily="2" charset="0"/>
              </a:rPr>
              <a:t> </a:t>
            </a:r>
          </a:p>
          <a:p>
            <a:pPr marL="0" indent="0">
              <a:buNone/>
            </a:pPr>
            <a:r>
              <a:rPr lang="en-US" sz="2700" dirty="0">
                <a:solidFill>
                  <a:srgbClr val="FF6600"/>
                </a:solidFill>
                <a:latin typeface="Courier" pitchFamily="2" charset="0"/>
              </a:rPr>
              <a:t>	"Ted"</a:t>
            </a:r>
            <a:r>
              <a:rPr lang="en-US" sz="2700" dirty="0">
                <a:solidFill>
                  <a:srgbClr val="7030A0"/>
                </a:solidFill>
                <a:latin typeface="Courier" pitchFamily="2" charset="0"/>
              </a:rPr>
              <a:t>,</a:t>
            </a:r>
            <a:r>
              <a:rPr lang="en-US" sz="2700" dirty="0">
                <a:solidFill>
                  <a:srgbClr val="FF6600"/>
                </a:solidFill>
                <a:latin typeface="Courier" pitchFamily="2" charset="0"/>
              </a:rPr>
              <a:t> </a:t>
            </a:r>
          </a:p>
          <a:p>
            <a:pPr marL="0" indent="0">
              <a:buNone/>
            </a:pPr>
            <a:r>
              <a:rPr lang="en-US" sz="2700" dirty="0">
                <a:solidFill>
                  <a:srgbClr val="FF6600"/>
                </a:solidFill>
                <a:latin typeface="Courier" pitchFamily="2" charset="0"/>
              </a:rPr>
              <a:t>	"Alice"</a:t>
            </a:r>
          </a:p>
          <a:p>
            <a:pPr marL="0" indent="0">
              <a:buNone/>
            </a:pPr>
            <a:r>
              <a:rPr lang="en-US" sz="2700" dirty="0">
                <a:solidFill>
                  <a:srgbClr val="7030A0"/>
                </a:solidFill>
                <a:latin typeface="Courier" pitchFamily="2" charset="0"/>
              </a:rPr>
              <a:t>]</a:t>
            </a:r>
          </a:p>
        </p:txBody>
      </p:sp>
    </p:spTree>
    <p:extLst>
      <p:ext uri="{BB962C8B-B14F-4D97-AF65-F5344CB8AC3E}">
        <p14:creationId xmlns:p14="http://schemas.microsoft.com/office/powerpoint/2010/main" val="3389739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Exercise</a:t>
            </a:r>
          </a:p>
        </p:txBody>
      </p:sp>
      <p:pic>
        <p:nvPicPr>
          <p:cNvPr id="4" name="Picture 3">
            <a:extLst>
              <a:ext uri="{FF2B5EF4-FFF2-40B4-BE49-F238E27FC236}">
                <a16:creationId xmlns:a16="http://schemas.microsoft.com/office/drawing/2014/main" id="{F2172541-58A1-49D7-ADCF-D4D697364895}"/>
              </a:ext>
            </a:extLst>
          </p:cNvPr>
          <p:cNvPicPr>
            <a:picLocks noChangeAspect="1"/>
          </p:cNvPicPr>
          <p:nvPr/>
        </p:nvPicPr>
        <p:blipFill>
          <a:blip r:embed="rId3"/>
          <a:stretch>
            <a:fillRect/>
          </a:stretch>
        </p:blipFill>
        <p:spPr>
          <a:xfrm>
            <a:off x="3673041" y="1448780"/>
            <a:ext cx="4845919" cy="4535049"/>
          </a:xfrm>
          <a:prstGeom prst="rect">
            <a:avLst/>
          </a:prstGeom>
        </p:spPr>
      </p:pic>
      <p:sp>
        <p:nvSpPr>
          <p:cNvPr id="5" name="Slide Number Placeholder 2">
            <a:extLst>
              <a:ext uri="{FF2B5EF4-FFF2-40B4-BE49-F238E27FC236}">
                <a16:creationId xmlns:a16="http://schemas.microsoft.com/office/drawing/2014/main" id="{83C76DC2-4443-954B-971C-6C742883FD2E}"/>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28</a:t>
            </a:fld>
            <a:endParaRPr lang="en-US" dirty="0"/>
          </a:p>
        </p:txBody>
      </p:sp>
    </p:spTree>
    <p:extLst>
      <p:ext uri="{BB962C8B-B14F-4D97-AF65-F5344CB8AC3E}">
        <p14:creationId xmlns:p14="http://schemas.microsoft.com/office/powerpoint/2010/main" val="1869976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DA0A2E-BBEF-49B7-B4AE-ABD4A9A43635}"/>
              </a:ext>
            </a:extLst>
          </p:cNvPr>
          <p:cNvPicPr>
            <a:picLocks noGrp="1" noChangeAspect="1"/>
          </p:cNvPicPr>
          <p:nvPr>
            <p:ph idx="1"/>
          </p:nvPr>
        </p:nvPicPr>
        <p:blipFill>
          <a:blip r:embed="rId3"/>
          <a:stretch>
            <a:fillRect/>
          </a:stretch>
        </p:blipFill>
        <p:spPr>
          <a:xfrm>
            <a:off x="3735055" y="1412776"/>
            <a:ext cx="4721891" cy="4721891"/>
          </a:xfrm>
        </p:spPr>
      </p:pic>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Knowledge Check</a:t>
            </a:r>
          </a:p>
        </p:txBody>
      </p:sp>
      <p:sp>
        <p:nvSpPr>
          <p:cNvPr id="6" name="Slide Number Placeholder 2">
            <a:extLst>
              <a:ext uri="{FF2B5EF4-FFF2-40B4-BE49-F238E27FC236}">
                <a16:creationId xmlns:a16="http://schemas.microsoft.com/office/drawing/2014/main" id="{1996FEE5-6274-2644-A24E-2EEC39E20B3B}"/>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29</a:t>
            </a:fld>
            <a:endParaRPr lang="en-US" dirty="0"/>
          </a:p>
        </p:txBody>
      </p:sp>
    </p:spTree>
    <p:extLst>
      <p:ext uri="{BB962C8B-B14F-4D97-AF65-F5344CB8AC3E}">
        <p14:creationId xmlns:p14="http://schemas.microsoft.com/office/powerpoint/2010/main" val="1516306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00600" cy="5236179"/>
          </a:xfrm>
        </p:spPr>
        <p:txBody>
          <a:bodyPr>
            <a:normAutofit/>
          </a:bodyPr>
          <a:lstStyle/>
          <a:p>
            <a:pPr marL="0" indent="0">
              <a:buNone/>
            </a:pPr>
            <a:r>
              <a:rPr lang="en-US" sz="3000" dirty="0">
                <a:latin typeface="Lato Light" panose="020F0302020204030203" pitchFamily="34" charset="77"/>
              </a:rPr>
              <a:t>An </a:t>
            </a:r>
            <a:r>
              <a:rPr lang="en-US" sz="3000" b="1" dirty="0">
                <a:latin typeface="Lato Light" panose="020F0302020204030203" pitchFamily="34" charset="77"/>
              </a:rPr>
              <a:t>identifier</a:t>
            </a:r>
            <a:r>
              <a:rPr lang="en-US" sz="3000" dirty="0">
                <a:latin typeface="Lato Light" panose="020F0302020204030203" pitchFamily="34" charset="77"/>
              </a:rPr>
              <a:t> is like a </a:t>
            </a:r>
            <a:r>
              <a:rPr lang="en-US" sz="3000" b="1" dirty="0">
                <a:latin typeface="Lato Light" panose="020F0302020204030203" pitchFamily="34" charset="77"/>
              </a:rPr>
              <a:t>variable</a:t>
            </a:r>
            <a:r>
              <a:rPr lang="en-US" sz="3000" dirty="0">
                <a:latin typeface="Lato Light" panose="020F0302020204030203" pitchFamily="34" charset="77"/>
              </a:rPr>
              <a:t> in an algebraic equation.</a:t>
            </a:r>
          </a:p>
          <a:p>
            <a:pPr marL="0" indent="0">
              <a:buNone/>
            </a:pPr>
            <a:r>
              <a:rPr lang="en-US" sz="3000" dirty="0">
                <a:latin typeface="Lato Light" panose="020F0302020204030203" pitchFamily="34" charset="77"/>
              </a:rPr>
              <a:t>In fact we use the word </a:t>
            </a:r>
            <a:r>
              <a:rPr lang="en-US" sz="3000" b="1" dirty="0">
                <a:latin typeface="Lato Light" panose="020F0302020204030203" pitchFamily="34" charset="77"/>
              </a:rPr>
              <a:t>variable</a:t>
            </a:r>
            <a:r>
              <a:rPr lang="en-US" sz="3000" dirty="0">
                <a:latin typeface="Lato Light" panose="020F0302020204030203" pitchFamily="34" charset="77"/>
              </a:rPr>
              <a:t> and </a:t>
            </a:r>
            <a:r>
              <a:rPr lang="en-US" sz="3000" b="1" dirty="0">
                <a:latin typeface="Lato Light" panose="020F0302020204030203" pitchFamily="34" charset="77"/>
              </a:rPr>
              <a:t>identifier</a:t>
            </a:r>
            <a:r>
              <a:rPr lang="en-US" sz="3000" dirty="0">
                <a:latin typeface="Lato Light" panose="020F0302020204030203" pitchFamily="34" charset="77"/>
              </a:rPr>
              <a:t> interchangeably. </a:t>
            </a:r>
          </a:p>
          <a:p>
            <a:pPr marL="0" indent="0">
              <a:buNone/>
            </a:pPr>
            <a:r>
              <a:rPr lang="en-US" sz="3000" dirty="0">
                <a:latin typeface="Lato Light" panose="020F0302020204030203" pitchFamily="34" charset="77"/>
              </a:rPr>
              <a:t>Many languages have us indicate that an </a:t>
            </a:r>
            <a:r>
              <a:rPr lang="en-US" sz="3000" b="1" dirty="0">
                <a:latin typeface="Lato Light" panose="020F0302020204030203" pitchFamily="34" charset="77"/>
              </a:rPr>
              <a:t>identifier</a:t>
            </a:r>
            <a:r>
              <a:rPr lang="en-US" sz="3000" dirty="0">
                <a:latin typeface="Lato Light" panose="020F0302020204030203" pitchFamily="34" charset="77"/>
              </a:rPr>
              <a:t> is a variable or a constant with a prefix.</a:t>
            </a:r>
          </a:p>
          <a:p>
            <a:pPr marL="0" indent="0">
              <a:buNone/>
            </a:pPr>
            <a:r>
              <a:rPr lang="en-US" sz="3000" dirty="0">
                <a:latin typeface="Lato Light" panose="020F0302020204030203" pitchFamily="34" charset="77"/>
              </a:rPr>
              <a:t>In python the prefix is optional and usually omitted.</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5593945" cy="681422"/>
          </a:xfrm>
        </p:spPr>
        <p:txBody>
          <a:bodyPr/>
          <a:lstStyle/>
          <a:p>
            <a:pPr algn="l"/>
            <a:r>
              <a:rPr lang="en-US" dirty="0">
                <a:latin typeface="Lato Black" panose="020F0502020204030203" pitchFamily="34" charset="77"/>
              </a:rPr>
              <a:t>IDENTIFIERS/VARIABLES:</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3</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6312024" y="1268760"/>
            <a:ext cx="5400600" cy="5225834"/>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600"/>
              </a:spcBef>
              <a:spcAft>
                <a:spcPts val="600"/>
              </a:spcAft>
              <a:buNone/>
            </a:pPr>
            <a:r>
              <a:rPr lang="en-US" sz="3000" dirty="0">
                <a:latin typeface="Lato Light" panose="020F0302020204030203" pitchFamily="34" charset="77"/>
              </a:rPr>
              <a:t>Declare a variable wit the identifier "a" and assign it the value 123.</a:t>
            </a:r>
          </a:p>
          <a:p>
            <a:pPr marL="0" indent="0">
              <a:spcBef>
                <a:spcPts val="600"/>
              </a:spcBef>
              <a:spcAft>
                <a:spcPts val="600"/>
              </a:spcAft>
              <a:buNone/>
            </a:pPr>
            <a:r>
              <a:rPr lang="en-US" sz="3000" dirty="0">
                <a:solidFill>
                  <a:srgbClr val="7030A0"/>
                </a:solidFill>
                <a:latin typeface="Courier" pitchFamily="2" charset="0"/>
              </a:rPr>
              <a:t>a = 123</a:t>
            </a:r>
          </a:p>
          <a:p>
            <a:pPr marL="0" indent="0">
              <a:spcBef>
                <a:spcPts val="600"/>
              </a:spcBef>
              <a:spcAft>
                <a:spcPts val="600"/>
              </a:spcAft>
              <a:buNone/>
            </a:pPr>
            <a:r>
              <a:rPr lang="en-US" sz="3000" dirty="0">
                <a:latin typeface="Lato Light" panose="020F0302020204030203" pitchFamily="34" charset="77"/>
              </a:rPr>
              <a:t>We generally indicate a </a:t>
            </a:r>
            <a:r>
              <a:rPr lang="en-US" sz="3000" dirty="0" err="1">
                <a:latin typeface="Lato Light" panose="020F0302020204030203" pitchFamily="34" charset="77"/>
              </a:rPr>
              <a:t>constand</a:t>
            </a:r>
            <a:r>
              <a:rPr lang="en-US" sz="3000" dirty="0">
                <a:latin typeface="Lato Light" panose="020F0302020204030203" pitchFamily="34" charset="77"/>
              </a:rPr>
              <a:t> by declaring it at the top of a file and using all capital letters for the identifier/variable-name.</a:t>
            </a:r>
          </a:p>
          <a:p>
            <a:pPr marL="0" indent="0">
              <a:spcBef>
                <a:spcPts val="600"/>
              </a:spcBef>
              <a:spcAft>
                <a:spcPts val="600"/>
              </a:spcAft>
              <a:buNone/>
            </a:pPr>
            <a:r>
              <a:rPr lang="en-US" sz="3000" dirty="0">
                <a:solidFill>
                  <a:srgbClr val="7030A0"/>
                </a:solidFill>
                <a:latin typeface="Courier" pitchFamily="2" charset="0"/>
              </a:rPr>
              <a:t>MINIMUM_AGE = 21</a:t>
            </a:r>
          </a:p>
          <a:p>
            <a:pPr marL="0" indent="0">
              <a:spcBef>
                <a:spcPts val="600"/>
              </a:spcBef>
              <a:spcAft>
                <a:spcPts val="600"/>
              </a:spcAft>
              <a:buNone/>
            </a:pPr>
            <a:endParaRPr lang="en-US" sz="3000" dirty="0">
              <a:latin typeface="Courier" pitchFamily="2" charset="0"/>
            </a:endParaRPr>
          </a:p>
          <a:p>
            <a:pPr marL="0" indent="0">
              <a:spcBef>
                <a:spcPts val="600"/>
              </a:spcBef>
              <a:spcAft>
                <a:spcPts val="600"/>
              </a:spcAft>
              <a:buNone/>
            </a:pPr>
            <a:endParaRPr lang="en-US" sz="3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r>
              <a:rPr lang="en-US" sz="3000" dirty="0">
                <a:latin typeface="Lato Black" panose="020F0502020204030203" pitchFamily="34" charset="77"/>
              </a:rPr>
              <a:t>EXAMPLES:</a:t>
            </a:r>
          </a:p>
        </p:txBody>
      </p:sp>
    </p:spTree>
    <p:extLst>
      <p:ext uri="{BB962C8B-B14F-4D97-AF65-F5344CB8AC3E}">
        <p14:creationId xmlns:p14="http://schemas.microsoft.com/office/powerpoint/2010/main" val="2926034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74594" cy="5236179"/>
          </a:xfrm>
        </p:spPr>
        <p:txBody>
          <a:bodyPr>
            <a:normAutofit/>
          </a:bodyPr>
          <a:lstStyle/>
          <a:p>
            <a:pPr marL="0" indent="0">
              <a:buNone/>
            </a:pPr>
            <a:r>
              <a:rPr lang="en-US" sz="3000" dirty="0"/>
              <a:t>Everything in a list must be of the same data type.</a:t>
            </a:r>
          </a:p>
          <a:p>
            <a:pPr marL="0" indent="0">
              <a:buNone/>
            </a:pPr>
            <a:r>
              <a:rPr lang="en-US" sz="3000" dirty="0"/>
              <a:t>Items are added to a list by using the list object’s </a:t>
            </a:r>
            <a:r>
              <a:rPr lang="en-US" sz="3000" b="1" i="1" dirty="0"/>
              <a:t>append</a:t>
            </a:r>
            <a:r>
              <a:rPr lang="en-US" sz="3000" dirty="0"/>
              <a:t> method.</a:t>
            </a:r>
          </a:p>
          <a:p>
            <a:pPr marL="0" indent="0">
              <a:buNone/>
            </a:pPr>
            <a:r>
              <a:rPr lang="en-US" sz="3000" dirty="0"/>
              <a:t>Items may be accessed by index position using square bracket syntax. Index 0 points to the first value.</a:t>
            </a:r>
          </a:p>
          <a:p>
            <a:pPr marL="0" indent="0">
              <a:buNone/>
            </a:pPr>
            <a:r>
              <a:rPr lang="en-US" sz="3000" dirty="0"/>
              <a:t>Items are removed using the </a:t>
            </a:r>
            <a:r>
              <a:rPr lang="en-US" sz="3000" b="1" i="1" dirty="0"/>
              <a:t>remove</a:t>
            </a:r>
            <a:r>
              <a:rPr lang="en-US" sz="3000" dirty="0"/>
              <a:t> method.</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5593945" cy="681422"/>
          </a:xfrm>
        </p:spPr>
        <p:txBody>
          <a:bodyPr/>
          <a:lstStyle/>
          <a:p>
            <a:r>
              <a:rPr lang="en-US" dirty="0">
                <a:latin typeface="Lato Black" panose="020F0502020204030203" pitchFamily="34" charset="77"/>
              </a:rPr>
              <a:t>Working with lists</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30</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rmAutofit fontScale="77500" lnSpcReduction="20000"/>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solidFill>
                  <a:srgbClr val="77933C"/>
                </a:solidFill>
                <a:latin typeface="Courier" pitchFamily="2" charset="0"/>
              </a:rPr>
              <a:t># Declare an Array of Strings</a:t>
            </a:r>
          </a:p>
          <a:p>
            <a:pPr marL="0" indent="0">
              <a:buNone/>
            </a:pPr>
            <a:r>
              <a:rPr lang="en-US" sz="1800" dirty="0">
                <a:solidFill>
                  <a:srgbClr val="7030A0"/>
                </a:solidFill>
                <a:latin typeface="Courier" pitchFamily="2" charset="0"/>
              </a:rPr>
              <a:t>names: [</a:t>
            </a:r>
            <a:r>
              <a:rPr lang="en-US" sz="1800" b="1" dirty="0">
                <a:solidFill>
                  <a:srgbClr val="7030A0"/>
                </a:solidFill>
                <a:latin typeface="Courier" pitchFamily="2" charset="0"/>
              </a:rPr>
              <a:t>str</a:t>
            </a:r>
            <a:r>
              <a:rPr lang="en-US" sz="1800" dirty="0">
                <a:solidFill>
                  <a:srgbClr val="7030A0"/>
                </a:solidFill>
                <a:latin typeface="Courier" pitchFamily="2" charset="0"/>
              </a:rPr>
              <a:t>] = [] </a:t>
            </a:r>
          </a:p>
          <a:p>
            <a:pPr marL="0" indent="0">
              <a:buNone/>
            </a:pPr>
            <a:r>
              <a:rPr lang="en-US" sz="1800" dirty="0">
                <a:solidFill>
                  <a:srgbClr val="77933C"/>
                </a:solidFill>
                <a:latin typeface="Courier" pitchFamily="2" charset="0"/>
              </a:rPr>
              <a:t># Append two items</a:t>
            </a:r>
          </a:p>
          <a:p>
            <a:pPr marL="0" indent="0">
              <a:buNone/>
            </a:pPr>
            <a:r>
              <a:rPr lang="en-US" sz="1800" dirty="0" err="1">
                <a:solidFill>
                  <a:srgbClr val="7030A0"/>
                </a:solidFill>
                <a:latin typeface="Courier" pitchFamily="2" charset="0"/>
              </a:rPr>
              <a:t>names.append</a:t>
            </a:r>
            <a:r>
              <a:rPr lang="en-US" sz="1800" dirty="0">
                <a:solidFill>
                  <a:srgbClr val="7030A0"/>
                </a:solidFill>
                <a:latin typeface="Courier" pitchFamily="2" charset="0"/>
              </a:rPr>
              <a:t>( </a:t>
            </a:r>
            <a:r>
              <a:rPr lang="en-US" sz="1800" dirty="0">
                <a:solidFill>
                  <a:srgbClr val="FF6600"/>
                </a:solidFill>
                <a:latin typeface="Courier" pitchFamily="2" charset="0"/>
              </a:rPr>
              <a:t>"Bob” </a:t>
            </a:r>
            <a:r>
              <a:rPr lang="en-US" sz="1800" dirty="0">
                <a:solidFill>
                  <a:srgbClr val="7030A0"/>
                </a:solidFill>
                <a:latin typeface="Courier" pitchFamily="2" charset="0"/>
              </a:rPr>
              <a:t>)</a:t>
            </a:r>
          </a:p>
          <a:p>
            <a:pPr marL="0" indent="0">
              <a:buNone/>
            </a:pPr>
            <a:r>
              <a:rPr lang="en-US" sz="1800" dirty="0" err="1">
                <a:solidFill>
                  <a:srgbClr val="7030A0"/>
                </a:solidFill>
                <a:latin typeface="Courier" pitchFamily="2" charset="0"/>
              </a:rPr>
              <a:t>names.append</a:t>
            </a:r>
            <a:r>
              <a:rPr lang="en-US" sz="1800" dirty="0">
                <a:solidFill>
                  <a:srgbClr val="7030A0"/>
                </a:solidFill>
                <a:latin typeface="Courier" pitchFamily="2" charset="0"/>
              </a:rPr>
              <a:t>( </a:t>
            </a:r>
            <a:r>
              <a:rPr lang="en-US" sz="1800" dirty="0">
                <a:solidFill>
                  <a:srgbClr val="FF6600"/>
                </a:solidFill>
                <a:latin typeface="Courier" pitchFamily="2" charset="0"/>
              </a:rPr>
              <a:t>"Carol" </a:t>
            </a:r>
            <a:r>
              <a:rPr lang="en-US" sz="1800" dirty="0">
                <a:solidFill>
                  <a:srgbClr val="7030A0"/>
                </a:solidFill>
                <a:latin typeface="Courier" pitchFamily="2" charset="0"/>
              </a:rPr>
              <a:t>)</a:t>
            </a:r>
            <a:br>
              <a:rPr lang="en-US" sz="1800" dirty="0">
                <a:solidFill>
                  <a:srgbClr val="7030A0"/>
                </a:solidFill>
                <a:latin typeface="Courier" pitchFamily="2" charset="0"/>
              </a:rPr>
            </a:br>
            <a:r>
              <a:rPr lang="en-US" sz="1800" dirty="0">
                <a:solidFill>
                  <a:srgbClr val="7030A0"/>
                </a:solidFill>
                <a:latin typeface="Courier" pitchFamily="2" charset="0"/>
              </a:rPr>
              <a:t>assert(</a:t>
            </a:r>
            <a:r>
              <a:rPr lang="en-US" sz="1800" dirty="0" err="1">
                <a:solidFill>
                  <a:srgbClr val="7030A0"/>
                </a:solidFill>
                <a:latin typeface="Courier" pitchFamily="2" charset="0"/>
              </a:rPr>
              <a:t>len</a:t>
            </a:r>
            <a:r>
              <a:rPr lang="en-US" sz="1800" dirty="0">
                <a:solidFill>
                  <a:srgbClr val="7030A0"/>
                </a:solidFill>
                <a:latin typeface="Courier" pitchFamily="2" charset="0"/>
              </a:rPr>
              <a:t>(names) == 2</a:t>
            </a:r>
            <a:r>
              <a:rPr lang="en-US" sz="1800" dirty="0">
                <a:solidFill>
                  <a:srgbClr val="0070C0"/>
                </a:solidFill>
                <a:latin typeface="Courier" pitchFamily="2" charset="0"/>
              </a:rPr>
              <a:t> </a:t>
            </a:r>
            <a:r>
              <a:rPr lang="en-US" sz="1800" dirty="0">
                <a:solidFill>
                  <a:srgbClr val="7030A0"/>
                </a:solidFill>
                <a:latin typeface="Courier" pitchFamily="2" charset="0"/>
              </a:rPr>
              <a:t>) </a:t>
            </a:r>
            <a:r>
              <a:rPr lang="en-US" sz="1800" dirty="0">
                <a:solidFill>
                  <a:srgbClr val="77933C"/>
                </a:solidFill>
                <a:latin typeface="Courier" pitchFamily="2" charset="0"/>
              </a:rPr>
              <a:t># Verify</a:t>
            </a:r>
          </a:p>
          <a:p>
            <a:pPr marL="0" indent="0">
              <a:buNone/>
            </a:pPr>
            <a:r>
              <a:rPr lang="en-US" sz="1800" dirty="0">
                <a:solidFill>
                  <a:srgbClr val="77933C"/>
                </a:solidFill>
                <a:latin typeface="Courier" pitchFamily="2" charset="0"/>
              </a:rPr>
              <a:t># Print Them Out</a:t>
            </a:r>
          </a:p>
          <a:p>
            <a:pPr marL="0" indent="0">
              <a:buNone/>
            </a:pPr>
            <a:r>
              <a:rPr lang="en-US" sz="1800" dirty="0">
                <a:solidFill>
                  <a:srgbClr val="7030A0"/>
                </a:solidFill>
                <a:latin typeface="Courier" pitchFamily="2" charset="0"/>
              </a:rPr>
              <a:t>print( names[ </a:t>
            </a:r>
            <a:r>
              <a:rPr lang="en-US" sz="1800" dirty="0">
                <a:solidFill>
                  <a:srgbClr val="0070C0"/>
                </a:solidFill>
                <a:latin typeface="Courier" pitchFamily="2" charset="0"/>
              </a:rPr>
              <a:t>0</a:t>
            </a:r>
            <a:r>
              <a:rPr lang="en-US" sz="1800" dirty="0">
                <a:solidFill>
                  <a:srgbClr val="7030A0"/>
                </a:solidFill>
                <a:latin typeface="Courier" pitchFamily="2" charset="0"/>
              </a:rPr>
              <a:t> ] )</a:t>
            </a:r>
          </a:p>
          <a:p>
            <a:pPr marL="0" indent="0">
              <a:buNone/>
            </a:pPr>
            <a:r>
              <a:rPr lang="en-US" sz="1800" dirty="0">
                <a:solidFill>
                  <a:srgbClr val="7030A0"/>
                </a:solidFill>
                <a:latin typeface="Courier" pitchFamily="2" charset="0"/>
              </a:rPr>
              <a:t>print( names[ </a:t>
            </a:r>
            <a:r>
              <a:rPr lang="en-US" sz="1800" dirty="0">
                <a:solidFill>
                  <a:srgbClr val="0070C0"/>
                </a:solidFill>
                <a:latin typeface="Courier" pitchFamily="2" charset="0"/>
              </a:rPr>
              <a:t>1</a:t>
            </a:r>
            <a:r>
              <a:rPr lang="en-US" sz="1800" dirty="0">
                <a:solidFill>
                  <a:srgbClr val="7030A0"/>
                </a:solidFill>
                <a:latin typeface="Courier" pitchFamily="2" charset="0"/>
              </a:rPr>
              <a:t> ] )</a:t>
            </a:r>
          </a:p>
          <a:p>
            <a:pPr marL="0" indent="0">
              <a:buNone/>
            </a:pPr>
            <a:r>
              <a:rPr lang="en-US" sz="1800" dirty="0">
                <a:solidFill>
                  <a:srgbClr val="77933C"/>
                </a:solidFill>
                <a:latin typeface="Courier" pitchFamily="2" charset="0"/>
              </a:rPr>
              <a:t># Remove One Item</a:t>
            </a:r>
          </a:p>
          <a:p>
            <a:pPr marL="0" indent="0">
              <a:buNone/>
            </a:pPr>
            <a:r>
              <a:rPr lang="en-US" sz="1800" dirty="0" err="1">
                <a:solidFill>
                  <a:srgbClr val="7030A0"/>
                </a:solidFill>
                <a:latin typeface="Courier" pitchFamily="2" charset="0"/>
              </a:rPr>
              <a:t>names.remove</a:t>
            </a:r>
            <a:r>
              <a:rPr lang="en-US" sz="1800" dirty="0">
                <a:solidFill>
                  <a:srgbClr val="7030A0"/>
                </a:solidFill>
                <a:latin typeface="Courier" pitchFamily="2" charset="0"/>
              </a:rPr>
              <a:t>( “Bob”</a:t>
            </a:r>
            <a:r>
              <a:rPr lang="en-US" sz="1800" dirty="0">
                <a:solidFill>
                  <a:srgbClr val="0070C0"/>
                </a:solidFill>
                <a:latin typeface="Courier" pitchFamily="2" charset="0"/>
              </a:rPr>
              <a:t> </a:t>
            </a:r>
            <a:r>
              <a:rPr lang="en-US" sz="1800" dirty="0">
                <a:solidFill>
                  <a:srgbClr val="7030A0"/>
                </a:solidFill>
                <a:latin typeface="Courier" pitchFamily="2" charset="0"/>
              </a:rPr>
              <a:t>)</a:t>
            </a:r>
          </a:p>
          <a:p>
            <a:pPr marL="0" indent="0">
              <a:buNone/>
            </a:pPr>
            <a:r>
              <a:rPr lang="en-US" sz="1800" dirty="0">
                <a:solidFill>
                  <a:srgbClr val="7030A0"/>
                </a:solidFill>
                <a:latin typeface="Courier" pitchFamily="2" charset="0"/>
              </a:rPr>
              <a:t>assert( </a:t>
            </a:r>
            <a:r>
              <a:rPr lang="en-US" sz="1800" dirty="0" err="1">
                <a:solidFill>
                  <a:srgbClr val="7030A0"/>
                </a:solidFill>
                <a:latin typeface="Courier" pitchFamily="2" charset="0"/>
              </a:rPr>
              <a:t>len</a:t>
            </a:r>
            <a:r>
              <a:rPr lang="en-US" sz="1800" dirty="0">
                <a:solidFill>
                  <a:srgbClr val="7030A0"/>
                </a:solidFill>
                <a:latin typeface="Courier" pitchFamily="2" charset="0"/>
              </a:rPr>
              <a:t>(names) == </a:t>
            </a:r>
            <a:r>
              <a:rPr lang="en-US" sz="1800" dirty="0">
                <a:solidFill>
                  <a:srgbClr val="0070C0"/>
                </a:solidFill>
                <a:latin typeface="Courier" pitchFamily="2" charset="0"/>
              </a:rPr>
              <a:t>1 </a:t>
            </a:r>
            <a:r>
              <a:rPr lang="en-US" sz="1800" dirty="0">
                <a:solidFill>
                  <a:srgbClr val="7030A0"/>
                </a:solidFill>
                <a:latin typeface="Courier" pitchFamily="2" charset="0"/>
              </a:rPr>
              <a:t>) </a:t>
            </a:r>
            <a:r>
              <a:rPr lang="en-US" sz="1800" dirty="0">
                <a:solidFill>
                  <a:srgbClr val="77933C"/>
                </a:solidFill>
                <a:latin typeface="Courier" pitchFamily="2" charset="0"/>
              </a:rPr>
              <a:t># Verify</a:t>
            </a:r>
          </a:p>
        </p:txBody>
      </p:sp>
    </p:spTree>
    <p:extLst>
      <p:ext uri="{BB962C8B-B14F-4D97-AF65-F5344CB8AC3E}">
        <p14:creationId xmlns:p14="http://schemas.microsoft.com/office/powerpoint/2010/main" val="1771401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Exercise</a:t>
            </a:r>
          </a:p>
        </p:txBody>
      </p:sp>
      <p:pic>
        <p:nvPicPr>
          <p:cNvPr id="4" name="Picture 3">
            <a:extLst>
              <a:ext uri="{FF2B5EF4-FFF2-40B4-BE49-F238E27FC236}">
                <a16:creationId xmlns:a16="http://schemas.microsoft.com/office/drawing/2014/main" id="{F2172541-58A1-49D7-ADCF-D4D697364895}"/>
              </a:ext>
            </a:extLst>
          </p:cNvPr>
          <p:cNvPicPr>
            <a:picLocks noChangeAspect="1"/>
          </p:cNvPicPr>
          <p:nvPr/>
        </p:nvPicPr>
        <p:blipFill>
          <a:blip r:embed="rId3"/>
          <a:stretch>
            <a:fillRect/>
          </a:stretch>
        </p:blipFill>
        <p:spPr>
          <a:xfrm>
            <a:off x="3673041" y="1448780"/>
            <a:ext cx="4845919" cy="4535049"/>
          </a:xfrm>
          <a:prstGeom prst="rect">
            <a:avLst/>
          </a:prstGeom>
        </p:spPr>
      </p:pic>
      <p:sp>
        <p:nvSpPr>
          <p:cNvPr id="5" name="Slide Number Placeholder 2">
            <a:extLst>
              <a:ext uri="{FF2B5EF4-FFF2-40B4-BE49-F238E27FC236}">
                <a16:creationId xmlns:a16="http://schemas.microsoft.com/office/drawing/2014/main" id="{83C76DC2-4443-954B-971C-6C742883FD2E}"/>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31</a:t>
            </a:fld>
            <a:endParaRPr lang="en-US" dirty="0"/>
          </a:p>
        </p:txBody>
      </p:sp>
    </p:spTree>
    <p:extLst>
      <p:ext uri="{BB962C8B-B14F-4D97-AF65-F5344CB8AC3E}">
        <p14:creationId xmlns:p14="http://schemas.microsoft.com/office/powerpoint/2010/main" val="452457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DA0A2E-BBEF-49B7-B4AE-ABD4A9A43635}"/>
              </a:ext>
            </a:extLst>
          </p:cNvPr>
          <p:cNvPicPr>
            <a:picLocks noGrp="1" noChangeAspect="1"/>
          </p:cNvPicPr>
          <p:nvPr>
            <p:ph idx="1"/>
          </p:nvPr>
        </p:nvPicPr>
        <p:blipFill>
          <a:blip r:embed="rId3"/>
          <a:stretch>
            <a:fillRect/>
          </a:stretch>
        </p:blipFill>
        <p:spPr>
          <a:xfrm>
            <a:off x="3735055" y="1412776"/>
            <a:ext cx="4721891" cy="4721891"/>
          </a:xfrm>
        </p:spPr>
      </p:pic>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Knowledge Check</a:t>
            </a:r>
          </a:p>
        </p:txBody>
      </p:sp>
      <p:sp>
        <p:nvSpPr>
          <p:cNvPr id="6" name="Slide Number Placeholder 2">
            <a:extLst>
              <a:ext uri="{FF2B5EF4-FFF2-40B4-BE49-F238E27FC236}">
                <a16:creationId xmlns:a16="http://schemas.microsoft.com/office/drawing/2014/main" id="{1996FEE5-6274-2644-A24E-2EEC39E20B3B}"/>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32</a:t>
            </a:fld>
            <a:endParaRPr lang="en-US" dirty="0"/>
          </a:p>
        </p:txBody>
      </p:sp>
    </p:spTree>
    <p:extLst>
      <p:ext uri="{BB962C8B-B14F-4D97-AF65-F5344CB8AC3E}">
        <p14:creationId xmlns:p14="http://schemas.microsoft.com/office/powerpoint/2010/main" val="2156714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74594" cy="5236179"/>
          </a:xfrm>
        </p:spPr>
        <p:txBody>
          <a:bodyPr>
            <a:normAutofit/>
          </a:bodyPr>
          <a:lstStyle/>
          <a:p>
            <a:pPr marL="0" indent="0">
              <a:buNone/>
            </a:pPr>
            <a:r>
              <a:rPr lang="en-US" sz="2000" dirty="0"/>
              <a:t>Dictionaries you look up a value using another value like one looks up a definition using a single word as the look up key. </a:t>
            </a:r>
          </a:p>
          <a:p>
            <a:pPr marL="0" indent="0">
              <a:buNone/>
            </a:pPr>
            <a:r>
              <a:rPr lang="en-US" sz="2000" dirty="0"/>
              <a:t>They are made up of a series of key value pairs. </a:t>
            </a:r>
          </a:p>
          <a:p>
            <a:pPr marL="0" indent="0">
              <a:buNone/>
            </a:pPr>
            <a:r>
              <a:rPr lang="en-US" sz="2000" dirty="0"/>
              <a:t>When declaring a dictionary each pair is separated by a comma similarly to an array, but each key and value pair inside is separated by a colon. </a:t>
            </a:r>
          </a:p>
          <a:p>
            <a:pPr marL="0" indent="0">
              <a:buNone/>
            </a:pPr>
            <a:r>
              <a:rPr lang="en-US" sz="2000" dirty="0"/>
              <a:t>Instead of accessing a value by an integer index position in the list like an array; Dictionary values are accessed using the original key that was used to store the value. </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5593945" cy="681422"/>
          </a:xfrm>
        </p:spPr>
        <p:txBody>
          <a:bodyPr/>
          <a:lstStyle/>
          <a:p>
            <a:r>
              <a:rPr lang="en-US" dirty="0">
                <a:latin typeface="Lato Black" panose="020F0502020204030203" pitchFamily="34" charset="77"/>
              </a:rPr>
              <a:t>DICTIONARIES</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33</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rmAutofit fontScale="85000" lnSpcReduction="20000"/>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800" b="1" dirty="0">
              <a:solidFill>
                <a:srgbClr val="7030A0"/>
              </a:solidFill>
              <a:latin typeface="Courier" pitchFamily="2" charset="0"/>
            </a:endParaRPr>
          </a:p>
          <a:p>
            <a:pPr marL="0" indent="0">
              <a:buNone/>
            </a:pPr>
            <a:r>
              <a:rPr lang="en-US" sz="1800" dirty="0" err="1">
                <a:solidFill>
                  <a:srgbClr val="7030A0"/>
                </a:solidFill>
                <a:latin typeface="Courier" pitchFamily="2" charset="0"/>
              </a:rPr>
              <a:t>phrase_book</a:t>
            </a:r>
            <a:r>
              <a:rPr lang="en-US" sz="1800" dirty="0">
                <a:solidFill>
                  <a:srgbClr val="7030A0"/>
                </a:solidFill>
                <a:latin typeface="Courier" pitchFamily="2" charset="0"/>
              </a:rPr>
              <a:t>: {</a:t>
            </a:r>
            <a:r>
              <a:rPr lang="en-US" sz="1800" dirty="0" err="1">
                <a:solidFill>
                  <a:srgbClr val="7030A0"/>
                </a:solidFill>
                <a:latin typeface="Courier" pitchFamily="2" charset="0"/>
              </a:rPr>
              <a:t>str:str</a:t>
            </a:r>
            <a:r>
              <a:rPr lang="en-US" sz="1800" dirty="0">
                <a:solidFill>
                  <a:srgbClr val="7030A0"/>
                </a:solidFill>
                <a:latin typeface="Courier" pitchFamily="2" charset="0"/>
              </a:rPr>
              <a:t>} = {</a:t>
            </a:r>
          </a:p>
          <a:p>
            <a:pPr marL="0" indent="0">
              <a:buNone/>
            </a:pPr>
            <a:r>
              <a:rPr lang="en-US" sz="1800" dirty="0">
                <a:solidFill>
                  <a:srgbClr val="7030A0"/>
                </a:solidFill>
                <a:latin typeface="Courier" pitchFamily="2" charset="0"/>
              </a:rPr>
              <a:t>    </a:t>
            </a:r>
            <a:r>
              <a:rPr lang="en-US" sz="1800" dirty="0">
                <a:solidFill>
                  <a:srgbClr val="FF6600"/>
                </a:solidFill>
                <a:latin typeface="Courier" pitchFamily="2" charset="0"/>
              </a:rPr>
              <a:t>"alpha" </a:t>
            </a:r>
            <a:r>
              <a:rPr lang="en-US" sz="1800" dirty="0">
                <a:solidFill>
                  <a:srgbClr val="7030A0"/>
                </a:solidFill>
                <a:latin typeface="Courier" pitchFamily="2" charset="0"/>
              </a:rPr>
              <a:t>: </a:t>
            </a:r>
            <a:r>
              <a:rPr lang="en-US" sz="1800" dirty="0">
                <a:solidFill>
                  <a:srgbClr val="FF6600"/>
                </a:solidFill>
                <a:latin typeface="Courier" pitchFamily="2" charset="0"/>
              </a:rPr>
              <a:t>"A as in Alpha"</a:t>
            </a:r>
            <a:r>
              <a:rPr lang="en-US" sz="1800" dirty="0">
                <a:solidFill>
                  <a:srgbClr val="7030A0"/>
                </a:solidFill>
                <a:latin typeface="Courier" pitchFamily="2" charset="0"/>
              </a:rPr>
              <a:t>,</a:t>
            </a:r>
          </a:p>
          <a:p>
            <a:pPr marL="0" indent="0">
              <a:buNone/>
            </a:pPr>
            <a:r>
              <a:rPr lang="en-US" sz="1800" dirty="0">
                <a:solidFill>
                  <a:srgbClr val="7030A0"/>
                </a:solidFill>
                <a:latin typeface="Courier" pitchFamily="2" charset="0"/>
              </a:rPr>
              <a:t>    </a:t>
            </a:r>
            <a:r>
              <a:rPr lang="en-US" sz="1800" dirty="0">
                <a:solidFill>
                  <a:srgbClr val="FF6600"/>
                </a:solidFill>
                <a:latin typeface="Courier" pitchFamily="2" charset="0"/>
              </a:rPr>
              <a:t>"bravo" </a:t>
            </a:r>
            <a:r>
              <a:rPr lang="en-US" sz="1800" dirty="0">
                <a:solidFill>
                  <a:srgbClr val="7030A0"/>
                </a:solidFill>
                <a:latin typeface="Courier" pitchFamily="2" charset="0"/>
              </a:rPr>
              <a:t>: </a:t>
            </a:r>
            <a:r>
              <a:rPr lang="en-US" sz="1800" dirty="0">
                <a:solidFill>
                  <a:srgbClr val="FF6600"/>
                </a:solidFill>
                <a:latin typeface="Courier" pitchFamily="2" charset="0"/>
              </a:rPr>
              <a:t>"B as in Bravo"</a:t>
            </a:r>
            <a:r>
              <a:rPr lang="en-US" sz="1800" dirty="0">
                <a:solidFill>
                  <a:srgbClr val="7030A0"/>
                </a:solidFill>
                <a:latin typeface="Courier" pitchFamily="2" charset="0"/>
              </a:rPr>
              <a:t>,</a:t>
            </a:r>
          </a:p>
          <a:p>
            <a:pPr marL="0" indent="0">
              <a:buNone/>
            </a:pPr>
            <a:r>
              <a:rPr lang="en-US" sz="1800" dirty="0">
                <a:solidFill>
                  <a:srgbClr val="7030A0"/>
                </a:solidFill>
                <a:latin typeface="Courier" pitchFamily="2" charset="0"/>
              </a:rPr>
              <a:t>    </a:t>
            </a:r>
            <a:r>
              <a:rPr lang="en-US" sz="1800" dirty="0">
                <a:solidFill>
                  <a:srgbClr val="FF6600"/>
                </a:solidFill>
                <a:latin typeface="Courier" pitchFamily="2" charset="0"/>
              </a:rPr>
              <a:t>"</a:t>
            </a:r>
            <a:r>
              <a:rPr lang="en-US" sz="1800" dirty="0" err="1">
                <a:solidFill>
                  <a:srgbClr val="FF6600"/>
                </a:solidFill>
                <a:latin typeface="Courier" pitchFamily="2" charset="0"/>
              </a:rPr>
              <a:t>charlie</a:t>
            </a:r>
            <a:r>
              <a:rPr lang="en-US" sz="1800" dirty="0">
                <a:solidFill>
                  <a:srgbClr val="FF6600"/>
                </a:solidFill>
                <a:latin typeface="Courier" pitchFamily="2" charset="0"/>
              </a:rPr>
              <a:t>" </a:t>
            </a:r>
            <a:r>
              <a:rPr lang="en-US" sz="1800" dirty="0">
                <a:solidFill>
                  <a:srgbClr val="7030A0"/>
                </a:solidFill>
                <a:latin typeface="Courier" pitchFamily="2" charset="0"/>
              </a:rPr>
              <a:t>: </a:t>
            </a:r>
            <a:r>
              <a:rPr lang="en-US" sz="1800" dirty="0">
                <a:solidFill>
                  <a:srgbClr val="FF6600"/>
                </a:solidFill>
                <a:latin typeface="Courier" pitchFamily="2" charset="0"/>
              </a:rPr>
              <a:t>"C is for Charlie"</a:t>
            </a:r>
            <a:r>
              <a:rPr lang="en-US" sz="1800" dirty="0">
                <a:solidFill>
                  <a:srgbClr val="7030A0"/>
                </a:solidFill>
                <a:latin typeface="Courier" pitchFamily="2" charset="0"/>
              </a:rPr>
              <a:t>,</a:t>
            </a:r>
          </a:p>
          <a:p>
            <a:pPr marL="0" indent="0">
              <a:buNone/>
            </a:pPr>
            <a:r>
              <a:rPr lang="en-US" sz="1800" dirty="0">
                <a:solidFill>
                  <a:srgbClr val="7030A0"/>
                </a:solidFill>
                <a:latin typeface="Courier" pitchFamily="2" charset="0"/>
              </a:rPr>
              <a:t>}</a:t>
            </a:r>
          </a:p>
          <a:p>
            <a:pPr marL="0" indent="0">
              <a:buNone/>
            </a:pPr>
            <a:endParaRPr lang="en-US" sz="1800" dirty="0">
              <a:solidFill>
                <a:srgbClr val="7030A0"/>
              </a:solidFill>
              <a:latin typeface="Courier" pitchFamily="2" charset="0"/>
            </a:endParaRPr>
          </a:p>
          <a:p>
            <a:pPr marL="0" indent="0">
              <a:buNone/>
            </a:pPr>
            <a:r>
              <a:rPr lang="en-US" sz="1800" dirty="0">
                <a:solidFill>
                  <a:srgbClr val="00B0F0"/>
                </a:solidFill>
                <a:latin typeface="Courier" pitchFamily="2" charset="0"/>
              </a:rPr>
              <a:t>phrase</a:t>
            </a:r>
            <a:r>
              <a:rPr lang="en-US" sz="1800" dirty="0">
                <a:solidFill>
                  <a:srgbClr val="7030A0"/>
                </a:solidFill>
                <a:latin typeface="Courier" pitchFamily="2" charset="0"/>
              </a:rPr>
              <a:t> = </a:t>
            </a:r>
            <a:r>
              <a:rPr lang="en-US" sz="1800" dirty="0" err="1">
                <a:solidFill>
                  <a:srgbClr val="7030A0"/>
                </a:solidFill>
                <a:latin typeface="Courier" pitchFamily="2" charset="0"/>
              </a:rPr>
              <a:t>phrase_book</a:t>
            </a:r>
            <a:r>
              <a:rPr lang="en-US" sz="1800" dirty="0">
                <a:solidFill>
                  <a:srgbClr val="7030A0"/>
                </a:solidFill>
                <a:latin typeface="Courier" pitchFamily="2" charset="0"/>
              </a:rPr>
              <a:t>[ </a:t>
            </a:r>
            <a:r>
              <a:rPr lang="en-US" sz="1800" dirty="0">
                <a:solidFill>
                  <a:srgbClr val="FF6600"/>
                </a:solidFill>
                <a:latin typeface="Courier" pitchFamily="2" charset="0"/>
              </a:rPr>
              <a:t>”bravo" </a:t>
            </a:r>
            <a:r>
              <a:rPr lang="en-US" sz="1800" dirty="0">
                <a:solidFill>
                  <a:srgbClr val="7030A0"/>
                </a:solidFill>
                <a:latin typeface="Courier" pitchFamily="2" charset="0"/>
              </a:rPr>
              <a:t>]</a:t>
            </a:r>
          </a:p>
          <a:p>
            <a:pPr marL="0" indent="0">
              <a:buNone/>
            </a:pPr>
            <a:endParaRPr lang="en-US" sz="1800" dirty="0">
              <a:solidFill>
                <a:srgbClr val="7030A0"/>
              </a:solidFill>
              <a:latin typeface="Courier" pitchFamily="2" charset="0"/>
            </a:endParaRPr>
          </a:p>
          <a:p>
            <a:pPr marL="0" indent="0">
              <a:buNone/>
            </a:pPr>
            <a:r>
              <a:rPr lang="en-US" sz="1800" dirty="0">
                <a:solidFill>
                  <a:srgbClr val="7030A0"/>
                </a:solidFill>
                <a:latin typeface="Courier" pitchFamily="2" charset="0"/>
              </a:rPr>
              <a:t>assert(</a:t>
            </a:r>
            <a:r>
              <a:rPr lang="en-US" sz="1800" dirty="0">
                <a:solidFill>
                  <a:srgbClr val="FF6600"/>
                </a:solidFill>
                <a:latin typeface="Courier" pitchFamily="2" charset="0"/>
              </a:rPr>
              <a:t>"B as in Bravo" </a:t>
            </a:r>
            <a:r>
              <a:rPr lang="en-US" sz="1800" dirty="0">
                <a:solidFill>
                  <a:srgbClr val="7030A0"/>
                </a:solidFill>
                <a:latin typeface="Courier" pitchFamily="2" charset="0"/>
              </a:rPr>
              <a:t>== </a:t>
            </a:r>
            <a:r>
              <a:rPr lang="en-US" sz="1800" dirty="0">
                <a:solidFill>
                  <a:srgbClr val="00B0F0"/>
                </a:solidFill>
                <a:latin typeface="Courier" pitchFamily="2" charset="0"/>
              </a:rPr>
              <a:t>phrase</a:t>
            </a:r>
            <a:r>
              <a:rPr lang="en-US" sz="1800" dirty="0">
                <a:solidFill>
                  <a:srgbClr val="7030A0"/>
                </a:solidFill>
                <a:latin typeface="Courier" pitchFamily="2" charset="0"/>
              </a:rPr>
              <a:t>)</a:t>
            </a:r>
          </a:p>
          <a:p>
            <a:pPr marL="0" indent="0">
              <a:buNone/>
            </a:pPr>
            <a:r>
              <a:rPr lang="en-US" sz="1800" dirty="0">
                <a:solidFill>
                  <a:srgbClr val="7030A0"/>
                </a:solidFill>
                <a:latin typeface="Courier" pitchFamily="2" charset="0"/>
              </a:rPr>
              <a:t>print( </a:t>
            </a:r>
            <a:r>
              <a:rPr lang="en-US" sz="1800" dirty="0">
                <a:solidFill>
                  <a:srgbClr val="00B0F0"/>
                </a:solidFill>
                <a:latin typeface="Courier" pitchFamily="2" charset="0"/>
              </a:rPr>
              <a:t>phrase</a:t>
            </a:r>
            <a:r>
              <a:rPr lang="en-US" sz="1800" dirty="0">
                <a:solidFill>
                  <a:srgbClr val="7030A0"/>
                </a:solidFill>
                <a:latin typeface="Courier" pitchFamily="2" charset="0"/>
              </a:rPr>
              <a:t> )</a:t>
            </a:r>
          </a:p>
        </p:txBody>
      </p:sp>
    </p:spTree>
    <p:extLst>
      <p:ext uri="{BB962C8B-B14F-4D97-AF65-F5344CB8AC3E}">
        <p14:creationId xmlns:p14="http://schemas.microsoft.com/office/powerpoint/2010/main" val="3552665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74594" cy="5236179"/>
          </a:xfrm>
        </p:spPr>
        <p:txBody>
          <a:bodyPr>
            <a:normAutofit/>
          </a:bodyPr>
          <a:lstStyle/>
          <a:p>
            <a:pPr marL="0" indent="0">
              <a:buNone/>
            </a:pPr>
            <a:r>
              <a:rPr lang="en-US" sz="2000" dirty="0"/>
              <a:t>The keys must all be the same  data type. The values may be a different type than the keys but also must all be the same type as each other.</a:t>
            </a:r>
          </a:p>
          <a:p>
            <a:pPr marL="0" indent="0">
              <a:buNone/>
            </a:pPr>
            <a:endParaRPr lang="en-US" sz="2000" dirty="0"/>
          </a:p>
          <a:p>
            <a:pPr marL="0" indent="0">
              <a:buNone/>
            </a:pPr>
            <a:r>
              <a:rPr lang="en-US" sz="2000" dirty="0"/>
              <a:t>Dictionaries like arrays can be appended to, but instead of using an append method you simply use the key to access or create a new position.</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5593945" cy="681422"/>
          </a:xfrm>
        </p:spPr>
        <p:txBody>
          <a:bodyPr/>
          <a:lstStyle/>
          <a:p>
            <a:r>
              <a:rPr lang="en-US" dirty="0">
                <a:latin typeface="Lato Black" panose="020F0502020204030203" pitchFamily="34" charset="77"/>
              </a:rPr>
              <a:t>DICTIONARIES</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34</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rmAutofit lnSpcReduction="10000"/>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b="1" dirty="0">
              <a:solidFill>
                <a:srgbClr val="7030A0"/>
              </a:solidFill>
              <a:latin typeface="Courier" pitchFamily="2" charset="0"/>
            </a:endParaRPr>
          </a:p>
          <a:p>
            <a:pPr marL="0" indent="0">
              <a:buNone/>
            </a:pPr>
            <a:r>
              <a:rPr lang="en-US" sz="1400" b="1" dirty="0" err="1">
                <a:solidFill>
                  <a:srgbClr val="7030A0"/>
                </a:solidFill>
                <a:latin typeface="Courier" pitchFamily="2" charset="0"/>
              </a:rPr>
              <a:t>coin_quantities</a:t>
            </a:r>
            <a:r>
              <a:rPr lang="en-US" sz="1400" b="1" dirty="0">
                <a:solidFill>
                  <a:srgbClr val="7030A0"/>
                </a:solidFill>
                <a:latin typeface="Courier" pitchFamily="2" charset="0"/>
              </a:rPr>
              <a:t>:[</a:t>
            </a:r>
            <a:r>
              <a:rPr lang="en-US" sz="1400" b="1" dirty="0" err="1">
                <a:solidFill>
                  <a:srgbClr val="7030A0"/>
                </a:solidFill>
                <a:latin typeface="Courier" pitchFamily="2" charset="0"/>
              </a:rPr>
              <a:t>int:int</a:t>
            </a:r>
            <a:r>
              <a:rPr lang="en-US" sz="1400" b="1" dirty="0">
                <a:solidFill>
                  <a:srgbClr val="7030A0"/>
                </a:solidFill>
                <a:latin typeface="Courier" pitchFamily="2" charset="0"/>
              </a:rPr>
              <a:t>] = []</a:t>
            </a:r>
          </a:p>
          <a:p>
            <a:pPr marL="0" indent="0">
              <a:buNone/>
            </a:pPr>
            <a:endParaRPr lang="en-US" sz="1400" b="1" dirty="0">
              <a:solidFill>
                <a:srgbClr val="7030A0"/>
              </a:solidFill>
              <a:latin typeface="Courier" pitchFamily="2" charset="0"/>
            </a:endParaRPr>
          </a:p>
          <a:p>
            <a:pPr marL="0" indent="0">
              <a:buNone/>
            </a:pPr>
            <a:r>
              <a:rPr lang="en-US" sz="1400" b="1" dirty="0" err="1">
                <a:solidFill>
                  <a:srgbClr val="7030A0"/>
                </a:solidFill>
                <a:latin typeface="Courier" pitchFamily="2" charset="0"/>
              </a:rPr>
              <a:t>coin_quantities</a:t>
            </a:r>
            <a:r>
              <a:rPr lang="en-US" sz="1400" b="1" dirty="0">
                <a:solidFill>
                  <a:srgbClr val="7030A0"/>
                </a:solidFill>
                <a:latin typeface="Courier" pitchFamily="2" charset="0"/>
              </a:rPr>
              <a:t>[ 1 ] = 5 </a:t>
            </a:r>
            <a:r>
              <a:rPr lang="en-US" sz="1400" b="1" dirty="0">
                <a:solidFill>
                  <a:srgbClr val="77933C"/>
                </a:solidFill>
                <a:latin typeface="Courier" pitchFamily="2" charset="0"/>
              </a:rPr>
              <a:t># We have 5 pennies</a:t>
            </a:r>
          </a:p>
          <a:p>
            <a:pPr marL="0" indent="0">
              <a:buNone/>
            </a:pPr>
            <a:r>
              <a:rPr lang="en-US" sz="1400" b="1" dirty="0" err="1">
                <a:solidFill>
                  <a:srgbClr val="7030A0"/>
                </a:solidFill>
                <a:latin typeface="Courier" pitchFamily="2" charset="0"/>
              </a:rPr>
              <a:t>coin_quantities</a:t>
            </a:r>
            <a:r>
              <a:rPr lang="en-US" sz="1400" b="1" dirty="0">
                <a:solidFill>
                  <a:srgbClr val="7030A0"/>
                </a:solidFill>
                <a:latin typeface="Courier" pitchFamily="2" charset="0"/>
              </a:rPr>
              <a:t>[ 5 ] = 4 </a:t>
            </a:r>
            <a:r>
              <a:rPr lang="en-US" sz="1400" b="1" dirty="0">
                <a:solidFill>
                  <a:srgbClr val="77933C"/>
                </a:solidFill>
                <a:latin typeface="Courier" pitchFamily="2" charset="0"/>
              </a:rPr>
              <a:t># We have 4 nickels</a:t>
            </a:r>
          </a:p>
          <a:p>
            <a:pPr marL="0" indent="0">
              <a:buNone/>
            </a:pPr>
            <a:r>
              <a:rPr lang="en-US" sz="1400" b="1" dirty="0" err="1">
                <a:solidFill>
                  <a:srgbClr val="7030A0"/>
                </a:solidFill>
                <a:latin typeface="Courier" pitchFamily="2" charset="0"/>
              </a:rPr>
              <a:t>coin_quantities</a:t>
            </a:r>
            <a:r>
              <a:rPr lang="en-US" sz="1400" b="1" dirty="0">
                <a:solidFill>
                  <a:srgbClr val="7030A0"/>
                </a:solidFill>
                <a:latin typeface="Courier" pitchFamily="2" charset="0"/>
              </a:rPr>
              <a:t>[ 10 ] = 3 </a:t>
            </a:r>
            <a:r>
              <a:rPr lang="en-US" sz="1400" b="1" dirty="0">
                <a:solidFill>
                  <a:srgbClr val="77933C"/>
                </a:solidFill>
                <a:latin typeface="Courier" pitchFamily="2" charset="0"/>
              </a:rPr>
              <a:t># We have 3 dimes</a:t>
            </a:r>
          </a:p>
          <a:p>
            <a:pPr marL="0" indent="0">
              <a:buNone/>
            </a:pPr>
            <a:r>
              <a:rPr lang="en-US" sz="1400" b="1" dirty="0" err="1">
                <a:solidFill>
                  <a:srgbClr val="7030A0"/>
                </a:solidFill>
                <a:latin typeface="Courier" pitchFamily="2" charset="0"/>
              </a:rPr>
              <a:t>coin_quantities</a:t>
            </a:r>
            <a:r>
              <a:rPr lang="en-US" sz="1400" b="1" dirty="0">
                <a:solidFill>
                  <a:srgbClr val="7030A0"/>
                </a:solidFill>
                <a:latin typeface="Courier" pitchFamily="2" charset="0"/>
              </a:rPr>
              <a:t>[ 25 ] = 2 </a:t>
            </a:r>
            <a:r>
              <a:rPr lang="en-US" sz="1400" b="1" dirty="0">
                <a:solidFill>
                  <a:srgbClr val="77933C"/>
                </a:solidFill>
                <a:latin typeface="Courier" pitchFamily="2" charset="0"/>
              </a:rPr>
              <a:t># We have 2 quarters</a:t>
            </a:r>
          </a:p>
          <a:p>
            <a:pPr marL="0" indent="0">
              <a:buNone/>
            </a:pPr>
            <a:endParaRPr lang="en-US" sz="1400" b="1" dirty="0">
              <a:solidFill>
                <a:srgbClr val="7030A0"/>
              </a:solidFill>
              <a:latin typeface="Courier" pitchFamily="2" charset="0"/>
            </a:endParaRPr>
          </a:p>
          <a:p>
            <a:pPr marL="0" indent="0">
              <a:buNone/>
            </a:pPr>
            <a:r>
              <a:rPr lang="en-US" sz="1400" b="1" dirty="0" err="1">
                <a:solidFill>
                  <a:srgbClr val="7030A0"/>
                </a:solidFill>
                <a:latin typeface="Courier" pitchFamily="2" charset="0"/>
              </a:rPr>
              <a:t>quarter_count</a:t>
            </a:r>
            <a:r>
              <a:rPr lang="en-US" sz="1400" b="1" dirty="0">
                <a:solidFill>
                  <a:srgbClr val="7030A0"/>
                </a:solidFill>
                <a:latin typeface="Courier" pitchFamily="2" charset="0"/>
              </a:rPr>
              <a:t> = </a:t>
            </a:r>
            <a:r>
              <a:rPr lang="en-US" sz="1400" b="1" dirty="0" err="1">
                <a:solidFill>
                  <a:srgbClr val="7030A0"/>
                </a:solidFill>
                <a:latin typeface="Courier" pitchFamily="2" charset="0"/>
              </a:rPr>
              <a:t>coin_quantities</a:t>
            </a:r>
            <a:r>
              <a:rPr lang="en-US" sz="1400" b="1" dirty="0">
                <a:solidFill>
                  <a:srgbClr val="7030A0"/>
                </a:solidFill>
                <a:latin typeface="Courier" pitchFamily="2" charset="0"/>
              </a:rPr>
              <a:t>[ 25 ]</a:t>
            </a:r>
          </a:p>
          <a:p>
            <a:pPr marL="0" indent="0">
              <a:buNone/>
            </a:pPr>
            <a:endParaRPr lang="en-US" sz="1400" b="1" dirty="0">
              <a:solidFill>
                <a:srgbClr val="7030A0"/>
              </a:solidFill>
              <a:latin typeface="Courier" pitchFamily="2" charset="0"/>
            </a:endParaRPr>
          </a:p>
          <a:p>
            <a:pPr marL="0" indent="0">
              <a:buNone/>
            </a:pPr>
            <a:r>
              <a:rPr lang="en-US" sz="1400" b="1" dirty="0">
                <a:solidFill>
                  <a:srgbClr val="7030A0"/>
                </a:solidFill>
                <a:latin typeface="Courier" pitchFamily="2" charset="0"/>
              </a:rPr>
              <a:t>assert( 2 == </a:t>
            </a:r>
            <a:r>
              <a:rPr lang="en-US" sz="1400" b="1" dirty="0" err="1">
                <a:solidFill>
                  <a:srgbClr val="7030A0"/>
                </a:solidFill>
                <a:latin typeface="Courier" pitchFamily="2" charset="0"/>
              </a:rPr>
              <a:t>quarter_count</a:t>
            </a:r>
            <a:r>
              <a:rPr lang="en-US" sz="1400" b="1" dirty="0">
                <a:solidFill>
                  <a:srgbClr val="7030A0"/>
                </a:solidFill>
                <a:latin typeface="Courier" pitchFamily="2" charset="0"/>
              </a:rPr>
              <a:t> )</a:t>
            </a:r>
            <a:endParaRPr lang="en-US" sz="1400" dirty="0">
              <a:solidFill>
                <a:srgbClr val="7030A0"/>
              </a:solidFill>
              <a:latin typeface="Courier" pitchFamily="2" charset="0"/>
            </a:endParaRPr>
          </a:p>
        </p:txBody>
      </p:sp>
    </p:spTree>
    <p:extLst>
      <p:ext uri="{BB962C8B-B14F-4D97-AF65-F5344CB8AC3E}">
        <p14:creationId xmlns:p14="http://schemas.microsoft.com/office/powerpoint/2010/main" val="2335797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74594" cy="5236179"/>
          </a:xfrm>
        </p:spPr>
        <p:txBody>
          <a:bodyPr>
            <a:normAutofit/>
          </a:bodyPr>
          <a:lstStyle/>
          <a:p>
            <a:pPr marL="0" indent="0">
              <a:buNone/>
            </a:pPr>
            <a:r>
              <a:rPr lang="en-US" sz="2000" dirty="0"/>
              <a:t>Ranges may contain an infinite number of items.</a:t>
            </a:r>
          </a:p>
          <a:p>
            <a:pPr marL="0" indent="0">
              <a:buNone/>
            </a:pPr>
            <a:r>
              <a:rPr lang="en-US" sz="2000" dirty="0"/>
              <a:t>They save memory by generating each item as we iterate over (loop though) them.</a:t>
            </a:r>
          </a:p>
          <a:p>
            <a:pPr marL="0" indent="0">
              <a:buNone/>
            </a:pPr>
            <a:endParaRPr lang="en-US" sz="2000" dirty="0"/>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5593945" cy="681422"/>
          </a:xfrm>
        </p:spPr>
        <p:txBody>
          <a:bodyPr/>
          <a:lstStyle/>
          <a:p>
            <a:r>
              <a:rPr lang="en-US" dirty="0">
                <a:latin typeface="Lato Black" panose="020F0502020204030203" pitchFamily="34" charset="77"/>
              </a:rPr>
              <a:t>RANGES</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35</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rm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b="1" dirty="0">
              <a:solidFill>
                <a:srgbClr val="7030A0"/>
              </a:solidFill>
              <a:latin typeface="Courier" pitchFamily="2" charset="0"/>
            </a:endParaRPr>
          </a:p>
          <a:p>
            <a:pPr marL="0" indent="0">
              <a:buNone/>
            </a:pPr>
            <a:r>
              <a:rPr lang="en-US" sz="1400" b="1" dirty="0" err="1">
                <a:solidFill>
                  <a:srgbClr val="00B0F0"/>
                </a:solidFill>
                <a:latin typeface="Courier" pitchFamily="2" charset="0"/>
              </a:rPr>
              <a:t>oneThroughFive</a:t>
            </a:r>
            <a:r>
              <a:rPr lang="en-US" sz="1400" b="1" dirty="0">
                <a:solidFill>
                  <a:srgbClr val="7030A0"/>
                </a:solidFill>
                <a:latin typeface="Courier" pitchFamily="2" charset="0"/>
              </a:rPr>
              <a:t> = range(</a:t>
            </a:r>
            <a:r>
              <a:rPr lang="en-US" sz="1400" b="1" dirty="0">
                <a:solidFill>
                  <a:srgbClr val="0070C0"/>
                </a:solidFill>
                <a:latin typeface="Courier" pitchFamily="2" charset="0"/>
              </a:rPr>
              <a:t>1,6)</a:t>
            </a:r>
          </a:p>
          <a:p>
            <a:pPr marL="0" indent="0">
              <a:buNone/>
            </a:pPr>
            <a:r>
              <a:rPr lang="en-US" sz="1400" b="1" dirty="0">
                <a:solidFill>
                  <a:srgbClr val="77933C"/>
                </a:solidFill>
                <a:latin typeface="Courier" pitchFamily="2" charset="0"/>
              </a:rPr>
              <a:t># up to but not including the number on the right.</a:t>
            </a:r>
          </a:p>
          <a:p>
            <a:pPr marL="0" indent="0">
              <a:buNone/>
            </a:pPr>
            <a:r>
              <a:rPr lang="en-US" sz="1400" b="1" dirty="0">
                <a:solidFill>
                  <a:srgbClr val="77933C"/>
                </a:solidFill>
                <a:latin typeface="Courier" pitchFamily="2" charset="0"/>
              </a:rPr>
              <a:t># [1,2,3,4,5]</a:t>
            </a:r>
          </a:p>
          <a:p>
            <a:pPr marL="0" indent="0">
              <a:buNone/>
            </a:pPr>
            <a:endParaRPr lang="en-US" sz="1400" b="1" dirty="0">
              <a:solidFill>
                <a:srgbClr val="7030A0"/>
              </a:solidFill>
              <a:latin typeface="Courier" pitchFamily="2" charset="0"/>
            </a:endParaRPr>
          </a:p>
          <a:p>
            <a:pPr marL="0" indent="0">
              <a:buNone/>
            </a:pPr>
            <a:r>
              <a:rPr lang="en-US" sz="1400" b="1" dirty="0" err="1">
                <a:solidFill>
                  <a:srgbClr val="00B0F0"/>
                </a:solidFill>
                <a:latin typeface="Courier" pitchFamily="2" charset="0"/>
              </a:rPr>
              <a:t>zeroToFour</a:t>
            </a:r>
            <a:r>
              <a:rPr lang="en-US" sz="1400" b="1" dirty="0">
                <a:solidFill>
                  <a:srgbClr val="7030A0"/>
                </a:solidFill>
                <a:latin typeface="Courier" pitchFamily="2" charset="0"/>
              </a:rPr>
              <a:t> = range(</a:t>
            </a:r>
            <a:r>
              <a:rPr lang="en-US" sz="1400" b="1" dirty="0">
                <a:solidFill>
                  <a:srgbClr val="0070C0"/>
                </a:solidFill>
                <a:latin typeface="Courier" pitchFamily="2" charset="0"/>
              </a:rPr>
              <a:t>0:5) </a:t>
            </a:r>
          </a:p>
          <a:p>
            <a:pPr marL="0" indent="0">
              <a:buNone/>
            </a:pPr>
            <a:r>
              <a:rPr lang="en-US" sz="1400" b="1" dirty="0">
                <a:solidFill>
                  <a:srgbClr val="77933C"/>
                </a:solidFill>
                <a:latin typeface="Courier" pitchFamily="2" charset="0"/>
              </a:rPr>
              <a:t># Up to but not including the number on the right.</a:t>
            </a:r>
          </a:p>
          <a:p>
            <a:pPr marL="0" indent="0">
              <a:buNone/>
            </a:pPr>
            <a:r>
              <a:rPr lang="en-US" sz="1400" b="1" dirty="0">
                <a:solidFill>
                  <a:srgbClr val="77933C"/>
                </a:solidFill>
                <a:latin typeface="Courier" pitchFamily="2" charset="0"/>
              </a:rPr>
              <a:t>#  [0,1,2,3]</a:t>
            </a:r>
          </a:p>
          <a:p>
            <a:pPr marL="0" indent="0">
              <a:buNone/>
            </a:pPr>
            <a:r>
              <a:rPr lang="en-US" sz="1400" b="1" dirty="0">
                <a:solidFill>
                  <a:srgbClr val="7030A0"/>
                </a:solidFill>
                <a:latin typeface="Courier" pitchFamily="2" charset="0"/>
              </a:rPr>
              <a:t>print(list(</a:t>
            </a:r>
            <a:r>
              <a:rPr lang="en-US" sz="1400" b="1" dirty="0" err="1">
                <a:solidFill>
                  <a:srgbClr val="7030A0"/>
                </a:solidFill>
                <a:latin typeface="Courier" pitchFamily="2" charset="0"/>
              </a:rPr>
              <a:t>oneThroughFive</a:t>
            </a:r>
            <a:r>
              <a:rPr lang="en-US" sz="1400" b="1" dirty="0">
                <a:solidFill>
                  <a:srgbClr val="7030A0"/>
                </a:solidFill>
                <a:latin typeface="Courier" pitchFamily="2" charset="0"/>
              </a:rPr>
              <a:t>))</a:t>
            </a:r>
          </a:p>
          <a:p>
            <a:pPr marL="0" indent="0">
              <a:buNone/>
            </a:pPr>
            <a:r>
              <a:rPr lang="en-US" sz="1400" b="1" dirty="0">
                <a:solidFill>
                  <a:srgbClr val="7030A0"/>
                </a:solidFill>
                <a:latin typeface="Courier" pitchFamily="2" charset="0"/>
              </a:rPr>
              <a:t>print(list(</a:t>
            </a:r>
            <a:r>
              <a:rPr lang="en-US" sz="1400" b="1" dirty="0" err="1">
                <a:solidFill>
                  <a:srgbClr val="7030A0"/>
                </a:solidFill>
                <a:latin typeface="Courier" pitchFamily="2" charset="0"/>
              </a:rPr>
              <a:t>zeroToFour</a:t>
            </a:r>
            <a:r>
              <a:rPr lang="en-US" sz="1400" b="1" dirty="0">
                <a:solidFill>
                  <a:srgbClr val="7030A0"/>
                </a:solidFill>
                <a:latin typeface="Courier" pitchFamily="2" charset="0"/>
              </a:rPr>
              <a:t>))</a:t>
            </a:r>
          </a:p>
          <a:p>
            <a:pPr marL="0" indent="0">
              <a:buNone/>
            </a:pPr>
            <a:endParaRPr lang="en-US" sz="1400" b="1" dirty="0">
              <a:solidFill>
                <a:srgbClr val="7030A0"/>
              </a:solidFill>
              <a:latin typeface="Courier" pitchFamily="2" charset="0"/>
            </a:endParaRPr>
          </a:p>
        </p:txBody>
      </p:sp>
    </p:spTree>
    <p:extLst>
      <p:ext uri="{BB962C8B-B14F-4D97-AF65-F5344CB8AC3E}">
        <p14:creationId xmlns:p14="http://schemas.microsoft.com/office/powerpoint/2010/main" val="3918585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Exercise</a:t>
            </a:r>
          </a:p>
        </p:txBody>
      </p:sp>
      <p:pic>
        <p:nvPicPr>
          <p:cNvPr id="4" name="Picture 3">
            <a:extLst>
              <a:ext uri="{FF2B5EF4-FFF2-40B4-BE49-F238E27FC236}">
                <a16:creationId xmlns:a16="http://schemas.microsoft.com/office/drawing/2014/main" id="{F2172541-58A1-49D7-ADCF-D4D697364895}"/>
              </a:ext>
            </a:extLst>
          </p:cNvPr>
          <p:cNvPicPr>
            <a:picLocks noChangeAspect="1"/>
          </p:cNvPicPr>
          <p:nvPr/>
        </p:nvPicPr>
        <p:blipFill>
          <a:blip r:embed="rId3"/>
          <a:stretch>
            <a:fillRect/>
          </a:stretch>
        </p:blipFill>
        <p:spPr>
          <a:xfrm>
            <a:off x="3673041" y="1448780"/>
            <a:ext cx="4845919" cy="4535049"/>
          </a:xfrm>
          <a:prstGeom prst="rect">
            <a:avLst/>
          </a:prstGeom>
        </p:spPr>
      </p:pic>
      <p:sp>
        <p:nvSpPr>
          <p:cNvPr id="5" name="Slide Number Placeholder 2">
            <a:extLst>
              <a:ext uri="{FF2B5EF4-FFF2-40B4-BE49-F238E27FC236}">
                <a16:creationId xmlns:a16="http://schemas.microsoft.com/office/drawing/2014/main" id="{83C76DC2-4443-954B-971C-6C742883FD2E}"/>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36</a:t>
            </a:fld>
            <a:endParaRPr lang="en-US" dirty="0"/>
          </a:p>
        </p:txBody>
      </p:sp>
    </p:spTree>
    <p:extLst>
      <p:ext uri="{BB962C8B-B14F-4D97-AF65-F5344CB8AC3E}">
        <p14:creationId xmlns:p14="http://schemas.microsoft.com/office/powerpoint/2010/main" val="862932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DA0A2E-BBEF-49B7-B4AE-ABD4A9A43635}"/>
              </a:ext>
            </a:extLst>
          </p:cNvPr>
          <p:cNvPicPr>
            <a:picLocks noGrp="1" noChangeAspect="1"/>
          </p:cNvPicPr>
          <p:nvPr>
            <p:ph idx="1"/>
          </p:nvPr>
        </p:nvPicPr>
        <p:blipFill>
          <a:blip r:embed="rId3"/>
          <a:stretch>
            <a:fillRect/>
          </a:stretch>
        </p:blipFill>
        <p:spPr>
          <a:xfrm>
            <a:off x="3735055" y="1412776"/>
            <a:ext cx="4721891" cy="4721891"/>
          </a:xfrm>
        </p:spPr>
      </p:pic>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Knowledge Check</a:t>
            </a:r>
          </a:p>
        </p:txBody>
      </p:sp>
      <p:sp>
        <p:nvSpPr>
          <p:cNvPr id="6" name="Slide Number Placeholder 2">
            <a:extLst>
              <a:ext uri="{FF2B5EF4-FFF2-40B4-BE49-F238E27FC236}">
                <a16:creationId xmlns:a16="http://schemas.microsoft.com/office/drawing/2014/main" id="{1996FEE5-6274-2644-A24E-2EEC39E20B3B}"/>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37</a:t>
            </a:fld>
            <a:endParaRPr lang="en-US" dirty="0"/>
          </a:p>
        </p:txBody>
      </p:sp>
    </p:spTree>
    <p:extLst>
      <p:ext uri="{BB962C8B-B14F-4D97-AF65-F5344CB8AC3E}">
        <p14:creationId xmlns:p14="http://schemas.microsoft.com/office/powerpoint/2010/main" val="3180267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11307241" cy="5236179"/>
          </a:xfrm>
        </p:spPr>
        <p:txBody>
          <a:bodyPr>
            <a:normAutofit/>
          </a:bodyPr>
          <a:lstStyle/>
          <a:p>
            <a:pPr marL="0" indent="0">
              <a:spcBef>
                <a:spcPts val="1200"/>
              </a:spcBef>
              <a:spcAft>
                <a:spcPts val="1200"/>
              </a:spcAft>
              <a:buNone/>
            </a:pPr>
            <a:r>
              <a:rPr lang="en-US" sz="3000" dirty="0">
                <a:latin typeface="Lato Light" panose="020F0302020204030203" pitchFamily="34" charset="77"/>
              </a:rPr>
              <a:t>Loops you repeat the same many times without repeating yourself. </a:t>
            </a:r>
          </a:p>
          <a:p>
            <a:pPr marL="0" indent="0">
              <a:spcBef>
                <a:spcPts val="1200"/>
              </a:spcBef>
              <a:spcAft>
                <a:spcPts val="1200"/>
              </a:spcAft>
              <a:buNone/>
            </a:pPr>
            <a:r>
              <a:rPr lang="en-US" sz="3000" dirty="0">
                <a:latin typeface="Lato Light" panose="020F0302020204030203" pitchFamily="34" charset="77"/>
              </a:rPr>
              <a:t>They can iterate over a items in collections such as Lists and Ranges.</a:t>
            </a:r>
          </a:p>
          <a:p>
            <a:pPr marL="0" indent="0">
              <a:spcBef>
                <a:spcPts val="1200"/>
              </a:spcBef>
              <a:spcAft>
                <a:spcPts val="1200"/>
              </a:spcAft>
              <a:buNone/>
            </a:pPr>
            <a:r>
              <a:rPr lang="en-US" sz="3000" dirty="0">
                <a:latin typeface="Lato Light" panose="020F0302020204030203" pitchFamily="34" charset="77"/>
              </a:rPr>
              <a:t>They can repeat until a certain condition is met</a:t>
            </a:r>
            <a:br>
              <a:rPr lang="en-US" sz="3000" dirty="0">
                <a:latin typeface="Lato Light" panose="020F0302020204030203" pitchFamily="34" charset="77"/>
              </a:rPr>
            </a:br>
            <a:r>
              <a:rPr lang="en-US" sz="3000" dirty="0">
                <a:latin typeface="Lato Light" panose="020F0302020204030203" pitchFamily="34" charset="77"/>
              </a:rPr>
              <a:t>( Until a certain Boolean Expression is true ).</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11307242" cy="681422"/>
          </a:xfrm>
        </p:spPr>
        <p:txBody>
          <a:bodyPr/>
          <a:lstStyle/>
          <a:p>
            <a:r>
              <a:rPr lang="en-US" dirty="0">
                <a:latin typeface="Lato Black" panose="020F0502020204030203" pitchFamily="34" charset="77"/>
              </a:rPr>
              <a:t>LOOPS – How to Repeat Without Repeating Yourself</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38</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b="1" dirty="0">
              <a:solidFill>
                <a:srgbClr val="7030A0"/>
              </a:solidFill>
              <a:latin typeface="Courier" pitchFamily="2" charset="0"/>
            </a:endParaRPr>
          </a:p>
        </p:txBody>
      </p:sp>
    </p:spTree>
    <p:extLst>
      <p:ext uri="{BB962C8B-B14F-4D97-AF65-F5344CB8AC3E}">
        <p14:creationId xmlns:p14="http://schemas.microsoft.com/office/powerpoint/2010/main" val="2507483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74594" cy="5236179"/>
          </a:xfrm>
        </p:spPr>
        <p:txBody>
          <a:bodyPr>
            <a:normAutofit/>
          </a:bodyPr>
          <a:lstStyle/>
          <a:p>
            <a:pPr marL="0" indent="0">
              <a:buNone/>
            </a:pPr>
            <a:r>
              <a:rPr lang="en-US" sz="2200" dirty="0">
                <a:latin typeface="Lato Light" panose="020F0302020204030203" pitchFamily="34" charset="77"/>
              </a:rPr>
              <a:t>For/In loops can iterate over a items in collections such as Arrays and Ranges.</a:t>
            </a:r>
          </a:p>
          <a:p>
            <a:pPr marL="0" indent="0">
              <a:buNone/>
            </a:pPr>
            <a:endParaRPr lang="en-US" sz="2200" dirty="0">
              <a:latin typeface="Lato Light" panose="020F0302020204030203" pitchFamily="34" charset="77"/>
            </a:endParaRPr>
          </a:p>
          <a:p>
            <a:pPr marL="0" indent="0">
              <a:buNone/>
            </a:pPr>
            <a:r>
              <a:rPr lang="en-US" sz="2200" dirty="0">
                <a:latin typeface="Lato Light" panose="020F0302020204030203" pitchFamily="34" charset="77"/>
              </a:rPr>
              <a:t>They are the most common loop. </a:t>
            </a:r>
          </a:p>
          <a:p>
            <a:pPr marL="0" indent="0">
              <a:buNone/>
            </a:pPr>
            <a:endParaRPr lang="en-US" sz="2200" dirty="0">
              <a:latin typeface="Lato Light" panose="020F0302020204030203" pitchFamily="34" charset="77"/>
            </a:endParaRP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11307242" cy="681422"/>
          </a:xfrm>
        </p:spPr>
        <p:txBody>
          <a:bodyPr/>
          <a:lstStyle/>
          <a:p>
            <a:r>
              <a:rPr lang="en-US" dirty="0">
                <a:latin typeface="Lato Black" panose="020F0502020204030203" pitchFamily="34" charset="77"/>
              </a:rPr>
              <a:t>LOOPS – For/In</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39</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300"/>
              </a:spcBef>
              <a:spcAft>
                <a:spcPts val="300"/>
              </a:spcAft>
              <a:buNone/>
            </a:pPr>
            <a:r>
              <a:rPr lang="en-US" sz="1600" dirty="0">
                <a:solidFill>
                  <a:srgbClr val="77933C"/>
                </a:solidFill>
                <a:latin typeface="Courier" pitchFamily="2" charset="0"/>
              </a:rPr>
              <a:t># Loop through a range 0 to 4:</a:t>
            </a:r>
          </a:p>
          <a:p>
            <a:pPr marL="0" indent="0">
              <a:spcBef>
                <a:spcPts val="300"/>
              </a:spcBef>
              <a:spcAft>
                <a:spcPts val="300"/>
              </a:spcAft>
              <a:buNone/>
            </a:pPr>
            <a:r>
              <a:rPr lang="en-US" sz="1600" dirty="0">
                <a:solidFill>
                  <a:srgbClr val="7030A0"/>
                </a:solidFill>
                <a:latin typeface="Courier" pitchFamily="2" charset="0"/>
              </a:rPr>
              <a:t>for index in range(0, 5):</a:t>
            </a:r>
          </a:p>
          <a:p>
            <a:pPr marL="0" indent="0">
              <a:spcBef>
                <a:spcPts val="300"/>
              </a:spcBef>
              <a:spcAft>
                <a:spcPts val="300"/>
              </a:spcAft>
              <a:buNone/>
            </a:pPr>
            <a:r>
              <a:rPr lang="en-US" sz="1600" dirty="0">
                <a:solidFill>
                  <a:srgbClr val="7030A0"/>
                </a:solidFill>
                <a:latin typeface="Courier" pitchFamily="2" charset="0"/>
              </a:rPr>
              <a:t>    print(index)</a:t>
            </a:r>
          </a:p>
          <a:p>
            <a:pPr marL="0" indent="0">
              <a:spcBef>
                <a:spcPts val="300"/>
              </a:spcBef>
              <a:spcAft>
                <a:spcPts val="300"/>
              </a:spcAft>
              <a:buNone/>
            </a:pPr>
            <a:endParaRPr lang="en-US" sz="1600" dirty="0">
              <a:solidFill>
                <a:srgbClr val="7030A0"/>
              </a:solidFill>
              <a:latin typeface="Courier" pitchFamily="2" charset="0"/>
            </a:endParaRPr>
          </a:p>
          <a:p>
            <a:pPr marL="0" indent="0">
              <a:spcBef>
                <a:spcPts val="300"/>
              </a:spcBef>
              <a:spcAft>
                <a:spcPts val="300"/>
              </a:spcAft>
              <a:buNone/>
            </a:pPr>
            <a:r>
              <a:rPr lang="en-US" sz="1600" dirty="0">
                <a:solidFill>
                  <a:srgbClr val="77933C"/>
                </a:solidFill>
                <a:latin typeface="Courier" pitchFamily="2" charset="0"/>
              </a:rPr>
              <a:t># Loop through a list of names:</a:t>
            </a:r>
          </a:p>
          <a:p>
            <a:pPr marL="0" indent="0">
              <a:spcBef>
                <a:spcPts val="300"/>
              </a:spcBef>
              <a:spcAft>
                <a:spcPts val="300"/>
              </a:spcAft>
              <a:buNone/>
            </a:pPr>
            <a:r>
              <a:rPr lang="en-US" sz="1600" dirty="0">
                <a:solidFill>
                  <a:srgbClr val="7030A0"/>
                </a:solidFill>
                <a:latin typeface="Courier" pitchFamily="2" charset="0"/>
              </a:rPr>
              <a:t>people = [ </a:t>
            </a:r>
            <a:r>
              <a:rPr lang="en-US" sz="1600" dirty="0">
                <a:solidFill>
                  <a:srgbClr val="FF6600"/>
                </a:solidFill>
                <a:latin typeface="Courier" pitchFamily="2" charset="0"/>
              </a:rPr>
              <a:t>"Bob", "Carol", "Ted", "Alice" </a:t>
            </a:r>
            <a:r>
              <a:rPr lang="en-US" sz="1600" dirty="0">
                <a:solidFill>
                  <a:srgbClr val="7030A0"/>
                </a:solidFill>
                <a:latin typeface="Courier" pitchFamily="2" charset="0"/>
              </a:rPr>
              <a:t>]</a:t>
            </a:r>
          </a:p>
          <a:p>
            <a:pPr marL="0" indent="0">
              <a:spcBef>
                <a:spcPts val="300"/>
              </a:spcBef>
              <a:spcAft>
                <a:spcPts val="300"/>
              </a:spcAft>
              <a:buNone/>
            </a:pPr>
            <a:r>
              <a:rPr lang="en-US" sz="1600" dirty="0">
                <a:solidFill>
                  <a:srgbClr val="7030A0"/>
                </a:solidFill>
                <a:latin typeface="Courier" pitchFamily="2" charset="0"/>
              </a:rPr>
              <a:t>for person in people:</a:t>
            </a:r>
          </a:p>
          <a:p>
            <a:pPr marL="0" indent="0">
              <a:spcBef>
                <a:spcPts val="300"/>
              </a:spcBef>
              <a:spcAft>
                <a:spcPts val="300"/>
              </a:spcAft>
              <a:buNone/>
            </a:pPr>
            <a:r>
              <a:rPr lang="en-US" sz="1600" dirty="0">
                <a:solidFill>
                  <a:srgbClr val="7030A0"/>
                </a:solidFill>
                <a:latin typeface="Courier" pitchFamily="2" charset="0"/>
              </a:rPr>
              <a:t>	print( person )</a:t>
            </a:r>
          </a:p>
        </p:txBody>
      </p:sp>
    </p:spTree>
    <p:extLst>
      <p:ext uri="{BB962C8B-B14F-4D97-AF65-F5344CB8AC3E}">
        <p14:creationId xmlns:p14="http://schemas.microsoft.com/office/powerpoint/2010/main" val="203357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00600" cy="5236179"/>
          </a:xfrm>
        </p:spPr>
        <p:txBody>
          <a:bodyPr>
            <a:normAutofit fontScale="92500"/>
          </a:bodyPr>
          <a:lstStyle/>
          <a:p>
            <a:pPr marL="0" indent="0">
              <a:buNone/>
            </a:pPr>
            <a:r>
              <a:rPr lang="en-US" sz="2700" dirty="0">
                <a:latin typeface="Lato Light" panose="020F0302020204030203" pitchFamily="34" charset="77"/>
              </a:rPr>
              <a:t>Identifiers can be a single letter, or a word, or multiple words.</a:t>
            </a:r>
          </a:p>
          <a:p>
            <a:pPr marL="0" indent="0">
              <a:buNone/>
            </a:pPr>
            <a:r>
              <a:rPr lang="en-US" sz="2700" dirty="0">
                <a:latin typeface="Lato Light" panose="020F0302020204030203" pitchFamily="34" charset="77"/>
              </a:rPr>
              <a:t>Valid Identifiers may contain numbers but may not start with a number.</a:t>
            </a:r>
          </a:p>
          <a:p>
            <a:pPr marL="0" indent="0">
              <a:buNone/>
            </a:pPr>
            <a:r>
              <a:rPr lang="en-US" sz="2700" b="1" dirty="0">
                <a:latin typeface="Lato Light" panose="020F0302020204030203" pitchFamily="34" charset="77"/>
              </a:rPr>
              <a:t> Invalid Identifiers</a:t>
            </a:r>
          </a:p>
          <a:p>
            <a:pPr marL="0" indent="0">
              <a:buNone/>
            </a:pPr>
            <a:r>
              <a:rPr lang="en-US" sz="2700" dirty="0">
                <a:solidFill>
                  <a:srgbClr val="7030A0"/>
                </a:solidFill>
                <a:latin typeface="Courier" pitchFamily="2" charset="0"/>
              </a:rPr>
              <a:t>    1a</a:t>
            </a:r>
          </a:p>
          <a:p>
            <a:pPr marL="0" indent="0">
              <a:buNone/>
            </a:pPr>
            <a:r>
              <a:rPr lang="en-US" sz="2700" dirty="0">
                <a:solidFill>
                  <a:srgbClr val="7030A0"/>
                </a:solidFill>
                <a:latin typeface="Courier" pitchFamily="2" charset="0"/>
              </a:rPr>
              <a:t>    123</a:t>
            </a:r>
          </a:p>
          <a:p>
            <a:pPr marL="0" indent="0">
              <a:buNone/>
            </a:pPr>
            <a:r>
              <a:rPr lang="en-US" sz="2700" b="1" dirty="0">
                <a:latin typeface="Lato Light" panose="020F0302020204030203" pitchFamily="34" charset="77"/>
              </a:rPr>
              <a:t> Valid Identifiers:</a:t>
            </a:r>
          </a:p>
          <a:p>
            <a:pPr marL="0" indent="0">
              <a:buNone/>
            </a:pPr>
            <a:r>
              <a:rPr lang="en-US" sz="2700" dirty="0">
                <a:latin typeface="Courier" pitchFamily="2" charset="0"/>
              </a:rPr>
              <a:t>    </a:t>
            </a:r>
            <a:r>
              <a:rPr lang="en-US" sz="2700" dirty="0">
                <a:solidFill>
                  <a:srgbClr val="7030A0"/>
                </a:solidFill>
                <a:latin typeface="Courier" pitchFamily="2" charset="0"/>
              </a:rPr>
              <a:t>a</a:t>
            </a:r>
          </a:p>
          <a:p>
            <a:pPr marL="0" indent="0">
              <a:buNone/>
            </a:pPr>
            <a:r>
              <a:rPr lang="en-US" sz="2700" dirty="0">
                <a:solidFill>
                  <a:srgbClr val="7030A0"/>
                </a:solidFill>
                <a:latin typeface="Courier" pitchFamily="2" charset="0"/>
              </a:rPr>
              <a:t>    </a:t>
            </a:r>
            <a:r>
              <a:rPr lang="en-US" sz="2700" dirty="0" err="1">
                <a:solidFill>
                  <a:srgbClr val="7030A0"/>
                </a:solidFill>
                <a:latin typeface="Courier" pitchFamily="2" charset="0"/>
              </a:rPr>
              <a:t>abc</a:t>
            </a:r>
            <a:endParaRPr lang="en-US" sz="2700" dirty="0">
              <a:solidFill>
                <a:srgbClr val="7030A0"/>
              </a:solidFill>
              <a:latin typeface="Courier" pitchFamily="2" charset="0"/>
            </a:endParaRPr>
          </a:p>
          <a:p>
            <a:pPr marL="0" indent="0">
              <a:buNone/>
            </a:pPr>
            <a:r>
              <a:rPr lang="en-US" sz="2700" dirty="0">
                <a:solidFill>
                  <a:srgbClr val="7030A0"/>
                </a:solidFill>
                <a:latin typeface="Courier" pitchFamily="2" charset="0"/>
              </a:rPr>
              <a:t>    b2</a:t>
            </a:r>
          </a:p>
          <a:p>
            <a:pPr marL="0" indent="0">
              <a:buNone/>
            </a:pPr>
            <a:endParaRPr lang="en-US" sz="2700" dirty="0">
              <a:latin typeface="Lato Light" panose="020F0302020204030203" pitchFamily="34" charset="77"/>
            </a:endParaRP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5593945" cy="681422"/>
          </a:xfrm>
        </p:spPr>
        <p:txBody>
          <a:bodyPr/>
          <a:lstStyle/>
          <a:p>
            <a:pPr algn="l"/>
            <a:r>
              <a:rPr lang="en-US" dirty="0">
                <a:latin typeface="Lato Black" panose="020F0502020204030203" pitchFamily="34" charset="77"/>
              </a:rPr>
              <a:t>Naming Conventions</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4</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6289346" y="1258415"/>
            <a:ext cx="5400600" cy="5236179"/>
          </a:xfrm>
          <a:prstGeom prst="rect">
            <a:avLst/>
          </a:prstGeom>
        </p:spPr>
        <p:txBody>
          <a:bodyPr vert="horz" lIns="45720" tIns="22860" rIns="45720" bIns="22860" rtlCol="0">
            <a:normAutofit fontScale="85000" lnSpcReduction="20000"/>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600"/>
              </a:spcBef>
              <a:spcAft>
                <a:spcPts val="600"/>
              </a:spcAft>
              <a:buNone/>
            </a:pPr>
            <a:r>
              <a:rPr lang="en-US" sz="2400" dirty="0">
                <a:latin typeface="Lato Light" panose="020F0302020204030203" pitchFamily="34" charset="77"/>
              </a:rPr>
              <a:t>This is a common way to use multiple words called "Camel Case"</a:t>
            </a:r>
          </a:p>
          <a:p>
            <a:pPr marL="0" indent="0">
              <a:spcBef>
                <a:spcPts val="600"/>
              </a:spcBef>
              <a:spcAft>
                <a:spcPts val="600"/>
              </a:spcAft>
              <a:buNone/>
            </a:pPr>
            <a:r>
              <a:rPr lang="en-US" sz="2400" dirty="0">
                <a:latin typeface="Courier" pitchFamily="2" charset="0"/>
              </a:rPr>
              <a:t>    </a:t>
            </a:r>
            <a:r>
              <a:rPr lang="en-US" sz="2400" dirty="0" err="1">
                <a:solidFill>
                  <a:srgbClr val="7030A0"/>
                </a:solidFill>
                <a:latin typeface="Courier" pitchFamily="2" charset="0"/>
              </a:rPr>
              <a:t>applesAndOranges</a:t>
            </a:r>
            <a:r>
              <a:rPr lang="en-US" sz="2400" dirty="0">
                <a:latin typeface="Courier" pitchFamily="2" charset="0"/>
              </a:rPr>
              <a:t>    </a:t>
            </a:r>
          </a:p>
          <a:p>
            <a:pPr marL="0" indent="0">
              <a:spcBef>
                <a:spcPts val="600"/>
              </a:spcBef>
              <a:spcAft>
                <a:spcPts val="600"/>
              </a:spcAft>
              <a:buNone/>
            </a:pPr>
            <a:r>
              <a:rPr lang="en-US" sz="2400" dirty="0">
                <a:latin typeface="Lato Light" panose="020F0302020204030203" pitchFamily="34" charset="77"/>
              </a:rPr>
              <a:t>In python the usual way to use multiple </a:t>
            </a:r>
            <a:r>
              <a:rPr lang="en-US" sz="2400" dirty="0" err="1">
                <a:latin typeface="Lato Light" panose="020F0302020204030203" pitchFamily="34" charset="77"/>
              </a:rPr>
              <a:t>wordsfor</a:t>
            </a:r>
            <a:r>
              <a:rPr lang="en-US" sz="2400" dirty="0">
                <a:latin typeface="Lato Light" panose="020F0302020204030203" pitchFamily="34" charset="77"/>
              </a:rPr>
              <a:t> identifiers is called "snake case"</a:t>
            </a:r>
          </a:p>
          <a:p>
            <a:pPr marL="0" indent="0">
              <a:spcBef>
                <a:spcPts val="600"/>
              </a:spcBef>
              <a:spcAft>
                <a:spcPts val="600"/>
              </a:spcAft>
              <a:buNone/>
            </a:pPr>
            <a:r>
              <a:rPr lang="en-US" sz="2400" dirty="0">
                <a:solidFill>
                  <a:srgbClr val="7030A0"/>
                </a:solidFill>
                <a:latin typeface="Courier" pitchFamily="2" charset="0"/>
              </a:rPr>
              <a:t>    </a:t>
            </a:r>
            <a:r>
              <a:rPr lang="en-US" sz="2400" dirty="0" err="1">
                <a:solidFill>
                  <a:srgbClr val="7030A0"/>
                </a:solidFill>
                <a:latin typeface="Courier" pitchFamily="2" charset="0"/>
              </a:rPr>
              <a:t>apples_and_oranges</a:t>
            </a:r>
            <a:endParaRPr lang="en-US" sz="2400" dirty="0">
              <a:solidFill>
                <a:srgbClr val="7030A0"/>
              </a:solidFill>
              <a:latin typeface="Courier" pitchFamily="2" charset="0"/>
            </a:endParaRPr>
          </a:p>
          <a:p>
            <a:pPr marL="0" indent="0">
              <a:spcBef>
                <a:spcPts val="600"/>
              </a:spcBef>
              <a:spcAft>
                <a:spcPts val="600"/>
              </a:spcAft>
              <a:buNone/>
            </a:pPr>
            <a:r>
              <a:rPr lang="en-US" sz="2400" dirty="0">
                <a:latin typeface="Lato Light" panose="020F0302020204030203" pitchFamily="34" charset="77"/>
              </a:rPr>
              <a:t>This is a legal way to use multiple words called "Title Case".</a:t>
            </a:r>
          </a:p>
          <a:p>
            <a:pPr marL="0" indent="0">
              <a:spcBef>
                <a:spcPts val="600"/>
              </a:spcBef>
              <a:spcAft>
                <a:spcPts val="600"/>
              </a:spcAft>
              <a:buNone/>
            </a:pPr>
            <a:r>
              <a:rPr lang="en-US" sz="2400" dirty="0">
                <a:latin typeface="Lato Light" panose="020F0302020204030203" pitchFamily="34" charset="77"/>
              </a:rPr>
              <a:t>It is usually used only for Class names as we will see later.</a:t>
            </a:r>
          </a:p>
          <a:p>
            <a:pPr marL="0" indent="0">
              <a:spcBef>
                <a:spcPts val="600"/>
              </a:spcBef>
              <a:spcAft>
                <a:spcPts val="600"/>
              </a:spcAft>
              <a:buNone/>
            </a:pPr>
            <a:r>
              <a:rPr lang="en-US" sz="2400" dirty="0">
                <a:solidFill>
                  <a:srgbClr val="7030A0"/>
                </a:solidFill>
                <a:latin typeface="Courier" pitchFamily="2" charset="0"/>
              </a:rPr>
              <a:t>    </a:t>
            </a:r>
            <a:r>
              <a:rPr lang="en-US" sz="2400" dirty="0" err="1">
                <a:solidFill>
                  <a:srgbClr val="7030A0"/>
                </a:solidFill>
                <a:latin typeface="Courier" pitchFamily="2" charset="0"/>
              </a:rPr>
              <a:t>ApplesAndOranges</a:t>
            </a:r>
            <a:endParaRPr lang="en-US" sz="2400" dirty="0">
              <a:solidFill>
                <a:srgbClr val="7030A0"/>
              </a:solidFill>
              <a:latin typeface="Courier" pitchFamily="2" charset="0"/>
            </a:endParaRPr>
          </a:p>
          <a:p>
            <a:pPr marL="0" indent="0">
              <a:spcBef>
                <a:spcPts val="600"/>
              </a:spcBef>
              <a:spcAft>
                <a:spcPts val="600"/>
              </a:spcAft>
              <a:buNone/>
            </a:pPr>
            <a:r>
              <a:rPr lang="en-US" sz="2400" dirty="0">
                <a:latin typeface="Lato Light" panose="020F0302020204030203" pitchFamily="34" charset="77"/>
              </a:rPr>
              <a:t>Use of ALL CAPS (Capital Letters)</a:t>
            </a:r>
          </a:p>
          <a:p>
            <a:pPr marL="0" indent="0">
              <a:spcBef>
                <a:spcPts val="600"/>
              </a:spcBef>
              <a:spcAft>
                <a:spcPts val="600"/>
              </a:spcAft>
              <a:buNone/>
            </a:pPr>
            <a:r>
              <a:rPr lang="en-US" sz="2400" dirty="0">
                <a:latin typeface="Lato Light" panose="020F0302020204030203" pitchFamily="34" charset="77"/>
              </a:rPr>
              <a:t>Usually used to indicate a global constant value.</a:t>
            </a:r>
          </a:p>
          <a:p>
            <a:pPr marL="0" indent="0">
              <a:spcBef>
                <a:spcPts val="600"/>
              </a:spcBef>
              <a:spcAft>
                <a:spcPts val="600"/>
              </a:spcAft>
              <a:buNone/>
            </a:pPr>
            <a:r>
              <a:rPr lang="en-US" sz="2400" dirty="0">
                <a:solidFill>
                  <a:srgbClr val="7030A0"/>
                </a:solidFill>
                <a:latin typeface="Courier" pitchFamily="2" charset="0"/>
              </a:rPr>
              <a:t>    PI = 3.14159</a:t>
            </a:r>
          </a:p>
          <a:p>
            <a:pPr marL="0" indent="0">
              <a:spcBef>
                <a:spcPts val="600"/>
              </a:spcBef>
              <a:spcAft>
                <a:spcPts val="600"/>
              </a:spcAft>
              <a:buNone/>
            </a:pPr>
            <a:endParaRPr lang="en-US" sz="2400" dirty="0">
              <a:latin typeface="Lato Light" panose="020F0302020204030203" pitchFamily="34" charset="77"/>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Tree>
    <p:extLst>
      <p:ext uri="{BB962C8B-B14F-4D97-AF65-F5344CB8AC3E}">
        <p14:creationId xmlns:p14="http://schemas.microsoft.com/office/powerpoint/2010/main" val="10640591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Exercise</a:t>
            </a:r>
          </a:p>
        </p:txBody>
      </p:sp>
      <p:pic>
        <p:nvPicPr>
          <p:cNvPr id="4" name="Picture 3">
            <a:extLst>
              <a:ext uri="{FF2B5EF4-FFF2-40B4-BE49-F238E27FC236}">
                <a16:creationId xmlns:a16="http://schemas.microsoft.com/office/drawing/2014/main" id="{F2172541-58A1-49D7-ADCF-D4D697364895}"/>
              </a:ext>
            </a:extLst>
          </p:cNvPr>
          <p:cNvPicPr>
            <a:picLocks noChangeAspect="1"/>
          </p:cNvPicPr>
          <p:nvPr/>
        </p:nvPicPr>
        <p:blipFill>
          <a:blip r:embed="rId3"/>
          <a:stretch>
            <a:fillRect/>
          </a:stretch>
        </p:blipFill>
        <p:spPr>
          <a:xfrm>
            <a:off x="3673041" y="1448780"/>
            <a:ext cx="4845919" cy="4535049"/>
          </a:xfrm>
          <a:prstGeom prst="rect">
            <a:avLst/>
          </a:prstGeom>
        </p:spPr>
      </p:pic>
      <p:sp>
        <p:nvSpPr>
          <p:cNvPr id="5" name="Slide Number Placeholder 2">
            <a:extLst>
              <a:ext uri="{FF2B5EF4-FFF2-40B4-BE49-F238E27FC236}">
                <a16:creationId xmlns:a16="http://schemas.microsoft.com/office/drawing/2014/main" id="{83C76DC2-4443-954B-971C-6C742883FD2E}"/>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40</a:t>
            </a:fld>
            <a:endParaRPr lang="en-US" dirty="0"/>
          </a:p>
        </p:txBody>
      </p:sp>
    </p:spTree>
    <p:extLst>
      <p:ext uri="{BB962C8B-B14F-4D97-AF65-F5344CB8AC3E}">
        <p14:creationId xmlns:p14="http://schemas.microsoft.com/office/powerpoint/2010/main" val="4249799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DA0A2E-BBEF-49B7-B4AE-ABD4A9A43635}"/>
              </a:ext>
            </a:extLst>
          </p:cNvPr>
          <p:cNvPicPr>
            <a:picLocks noGrp="1" noChangeAspect="1"/>
          </p:cNvPicPr>
          <p:nvPr>
            <p:ph idx="1"/>
          </p:nvPr>
        </p:nvPicPr>
        <p:blipFill>
          <a:blip r:embed="rId3"/>
          <a:stretch>
            <a:fillRect/>
          </a:stretch>
        </p:blipFill>
        <p:spPr>
          <a:xfrm>
            <a:off x="3735055" y="1412776"/>
            <a:ext cx="4721891" cy="4721891"/>
          </a:xfrm>
        </p:spPr>
      </p:pic>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Knowledge Check</a:t>
            </a:r>
          </a:p>
        </p:txBody>
      </p:sp>
      <p:sp>
        <p:nvSpPr>
          <p:cNvPr id="6" name="Slide Number Placeholder 2">
            <a:extLst>
              <a:ext uri="{FF2B5EF4-FFF2-40B4-BE49-F238E27FC236}">
                <a16:creationId xmlns:a16="http://schemas.microsoft.com/office/drawing/2014/main" id="{1996FEE5-6274-2644-A24E-2EEC39E20B3B}"/>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41</a:t>
            </a:fld>
            <a:endParaRPr lang="en-US" dirty="0"/>
          </a:p>
        </p:txBody>
      </p:sp>
    </p:spTree>
    <p:extLst>
      <p:ext uri="{BB962C8B-B14F-4D97-AF65-F5344CB8AC3E}">
        <p14:creationId xmlns:p14="http://schemas.microsoft.com/office/powerpoint/2010/main" val="2718184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74594" cy="5236179"/>
          </a:xfrm>
        </p:spPr>
        <p:txBody>
          <a:bodyPr>
            <a:normAutofit/>
          </a:bodyPr>
          <a:lstStyle/>
          <a:p>
            <a:pPr marL="0" indent="0">
              <a:buNone/>
            </a:pPr>
            <a:r>
              <a:rPr lang="en-US" sz="2200" dirty="0">
                <a:latin typeface="Lato Light" panose="020F0302020204030203" pitchFamily="34" charset="77"/>
              </a:rPr>
              <a:t>While loops repeat until a certain condition is met; until a Boolean Expression is true.</a:t>
            </a:r>
          </a:p>
          <a:p>
            <a:pPr marL="0" indent="0">
              <a:buNone/>
            </a:pPr>
            <a:r>
              <a:rPr lang="en-US" sz="2200" dirty="0">
                <a:latin typeface="Lato Light" panose="020F0302020204030203" pitchFamily="34" charset="77"/>
              </a:rPr>
              <a:t>They can even be used to loop virtually forever.</a:t>
            </a:r>
          </a:p>
          <a:p>
            <a:pPr marL="0" indent="0">
              <a:buNone/>
            </a:pPr>
            <a:r>
              <a:rPr lang="en-US" sz="2200" dirty="0">
                <a:latin typeface="Lato Light" panose="020F0302020204030203" pitchFamily="34" charset="77"/>
              </a:rPr>
              <a:t>Which is useful in games and simulations where there is continuous action, but no preset finishing condition.</a:t>
            </a:r>
          </a:p>
          <a:p>
            <a:pPr marL="0" indent="0">
              <a:buNone/>
            </a:pPr>
            <a:endParaRPr lang="en-US" sz="2200" dirty="0">
              <a:latin typeface="Lato Light" panose="020F0302020204030203" pitchFamily="34" charset="77"/>
            </a:endParaRP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11307242" cy="681422"/>
          </a:xfrm>
        </p:spPr>
        <p:txBody>
          <a:bodyPr/>
          <a:lstStyle/>
          <a:p>
            <a:r>
              <a:rPr lang="en-US" dirty="0">
                <a:latin typeface="Lato Black" panose="020F0502020204030203" pitchFamily="34" charset="77"/>
              </a:rPr>
              <a:t>LOOPS – While</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42</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300"/>
              </a:spcBef>
              <a:spcAft>
                <a:spcPts val="300"/>
              </a:spcAft>
              <a:buNone/>
            </a:pPr>
            <a:r>
              <a:rPr lang="en-US" sz="1200" dirty="0">
                <a:solidFill>
                  <a:srgbClr val="77933C"/>
                </a:solidFill>
                <a:latin typeface="Courier" pitchFamily="2" charset="0"/>
              </a:rPr>
              <a:t># Loop until we reach zero:</a:t>
            </a:r>
          </a:p>
          <a:p>
            <a:pPr marL="0" indent="0">
              <a:spcBef>
                <a:spcPts val="300"/>
              </a:spcBef>
              <a:spcAft>
                <a:spcPts val="300"/>
              </a:spcAft>
              <a:buNone/>
            </a:pPr>
            <a:endParaRPr lang="en-US" sz="1200" dirty="0">
              <a:solidFill>
                <a:srgbClr val="7030A0"/>
              </a:solidFill>
              <a:latin typeface="Courier" pitchFamily="2" charset="0"/>
            </a:endParaRPr>
          </a:p>
          <a:p>
            <a:pPr marL="0" indent="0">
              <a:spcBef>
                <a:spcPts val="300"/>
              </a:spcBef>
              <a:spcAft>
                <a:spcPts val="300"/>
              </a:spcAft>
              <a:buNone/>
            </a:pPr>
            <a:r>
              <a:rPr lang="en-US" sz="1200" dirty="0" err="1">
                <a:solidFill>
                  <a:srgbClr val="7030A0"/>
                </a:solidFill>
                <a:latin typeface="Courier" pitchFamily="2" charset="0"/>
              </a:rPr>
              <a:t>countDownFrom</a:t>
            </a:r>
            <a:r>
              <a:rPr lang="en-US" sz="1200" dirty="0">
                <a:solidFill>
                  <a:srgbClr val="7030A0"/>
                </a:solidFill>
                <a:latin typeface="Courier" pitchFamily="2" charset="0"/>
              </a:rPr>
              <a:t> = 10 # Set the initial value</a:t>
            </a:r>
          </a:p>
          <a:p>
            <a:pPr marL="0" indent="0">
              <a:spcBef>
                <a:spcPts val="300"/>
              </a:spcBef>
              <a:spcAft>
                <a:spcPts val="300"/>
              </a:spcAft>
              <a:buNone/>
            </a:pPr>
            <a:endParaRPr lang="en-US" sz="1200" dirty="0">
              <a:solidFill>
                <a:srgbClr val="7030A0"/>
              </a:solidFill>
              <a:latin typeface="Courier" pitchFamily="2" charset="0"/>
            </a:endParaRPr>
          </a:p>
          <a:p>
            <a:pPr marL="0" indent="0">
              <a:spcBef>
                <a:spcPts val="300"/>
              </a:spcBef>
              <a:spcAft>
                <a:spcPts val="300"/>
              </a:spcAft>
              <a:buNone/>
            </a:pPr>
            <a:r>
              <a:rPr lang="en-US" sz="1200" dirty="0">
                <a:solidFill>
                  <a:srgbClr val="77933C"/>
                </a:solidFill>
                <a:latin typeface="Courier" pitchFamily="2" charset="0"/>
              </a:rPr>
              <a:t># Enter the loop only if the expression is true.</a:t>
            </a:r>
          </a:p>
          <a:p>
            <a:pPr marL="0" indent="0">
              <a:spcBef>
                <a:spcPts val="300"/>
              </a:spcBef>
              <a:spcAft>
                <a:spcPts val="300"/>
              </a:spcAft>
              <a:buNone/>
            </a:pPr>
            <a:r>
              <a:rPr lang="en-US" sz="1200" dirty="0">
                <a:solidFill>
                  <a:srgbClr val="7030A0"/>
                </a:solidFill>
                <a:latin typeface="Courier" pitchFamily="2" charset="0"/>
              </a:rPr>
              <a:t>while </a:t>
            </a:r>
            <a:r>
              <a:rPr lang="en-US" sz="1200" dirty="0" err="1">
                <a:solidFill>
                  <a:srgbClr val="7030A0"/>
                </a:solidFill>
                <a:latin typeface="Courier" pitchFamily="2" charset="0"/>
              </a:rPr>
              <a:t>countDownFrom</a:t>
            </a:r>
            <a:r>
              <a:rPr lang="en-US" sz="1200" dirty="0">
                <a:solidFill>
                  <a:srgbClr val="7030A0"/>
                </a:solidFill>
                <a:latin typeface="Courier" pitchFamily="2" charset="0"/>
              </a:rPr>
              <a:t> &gt;= 1:</a:t>
            </a:r>
          </a:p>
          <a:p>
            <a:pPr marL="0" indent="0">
              <a:spcBef>
                <a:spcPts val="300"/>
              </a:spcBef>
              <a:spcAft>
                <a:spcPts val="300"/>
              </a:spcAft>
              <a:buNone/>
            </a:pPr>
            <a:r>
              <a:rPr lang="en-US" sz="1200" dirty="0">
                <a:solidFill>
                  <a:srgbClr val="7030A0"/>
                </a:solidFill>
                <a:latin typeface="Courier" pitchFamily="2" charset="0"/>
              </a:rPr>
              <a:t>	print( </a:t>
            </a:r>
            <a:r>
              <a:rPr lang="en-US" sz="1200" dirty="0" err="1">
                <a:solidFill>
                  <a:srgbClr val="7030A0"/>
                </a:solidFill>
                <a:latin typeface="Courier" pitchFamily="2" charset="0"/>
              </a:rPr>
              <a:t>countDownFrom</a:t>
            </a:r>
            <a:r>
              <a:rPr lang="en-US" sz="1200" dirty="0">
                <a:solidFill>
                  <a:srgbClr val="7030A0"/>
                </a:solidFill>
                <a:latin typeface="Courier" pitchFamily="2" charset="0"/>
              </a:rPr>
              <a:t> )</a:t>
            </a:r>
          </a:p>
          <a:p>
            <a:pPr marL="0" indent="0">
              <a:spcBef>
                <a:spcPts val="300"/>
              </a:spcBef>
              <a:spcAft>
                <a:spcPts val="300"/>
              </a:spcAft>
              <a:buNone/>
            </a:pPr>
            <a:r>
              <a:rPr lang="en-US" sz="1200" dirty="0">
                <a:solidFill>
                  <a:srgbClr val="77933C"/>
                </a:solidFill>
                <a:latin typeface="Courier" pitchFamily="2" charset="0"/>
              </a:rPr>
              <a:t>	# Increment the count</a:t>
            </a:r>
          </a:p>
          <a:p>
            <a:pPr marL="0" indent="0">
              <a:spcBef>
                <a:spcPts val="300"/>
              </a:spcBef>
              <a:spcAft>
                <a:spcPts val="300"/>
              </a:spcAft>
              <a:buNone/>
            </a:pPr>
            <a:r>
              <a:rPr lang="en-US" sz="1200" dirty="0">
                <a:solidFill>
                  <a:srgbClr val="7030A0"/>
                </a:solidFill>
                <a:latin typeface="Courier" pitchFamily="2" charset="0"/>
              </a:rPr>
              <a:t>	</a:t>
            </a:r>
            <a:r>
              <a:rPr lang="en-US" sz="1200" dirty="0" err="1">
                <a:solidFill>
                  <a:srgbClr val="7030A0"/>
                </a:solidFill>
                <a:latin typeface="Courier" pitchFamily="2" charset="0"/>
              </a:rPr>
              <a:t>countDownFrom</a:t>
            </a:r>
            <a:r>
              <a:rPr lang="en-US" sz="1200" dirty="0">
                <a:solidFill>
                  <a:srgbClr val="7030A0"/>
                </a:solidFill>
                <a:latin typeface="Courier" pitchFamily="2" charset="0"/>
              </a:rPr>
              <a:t> = </a:t>
            </a:r>
            <a:r>
              <a:rPr lang="en-US" sz="1200" dirty="0" err="1">
                <a:solidFill>
                  <a:srgbClr val="7030A0"/>
                </a:solidFill>
                <a:latin typeface="Courier" pitchFamily="2" charset="0"/>
              </a:rPr>
              <a:t>countDownFrom</a:t>
            </a:r>
            <a:r>
              <a:rPr lang="en-US" sz="1200" dirty="0">
                <a:solidFill>
                  <a:srgbClr val="7030A0"/>
                </a:solidFill>
                <a:latin typeface="Courier" pitchFamily="2" charset="0"/>
              </a:rPr>
              <a:t> - 1 </a:t>
            </a:r>
          </a:p>
        </p:txBody>
      </p:sp>
    </p:spTree>
    <p:extLst>
      <p:ext uri="{BB962C8B-B14F-4D97-AF65-F5344CB8AC3E}">
        <p14:creationId xmlns:p14="http://schemas.microsoft.com/office/powerpoint/2010/main" val="26415109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Exercise</a:t>
            </a:r>
          </a:p>
        </p:txBody>
      </p:sp>
      <p:pic>
        <p:nvPicPr>
          <p:cNvPr id="4" name="Picture 3">
            <a:extLst>
              <a:ext uri="{FF2B5EF4-FFF2-40B4-BE49-F238E27FC236}">
                <a16:creationId xmlns:a16="http://schemas.microsoft.com/office/drawing/2014/main" id="{F2172541-58A1-49D7-ADCF-D4D697364895}"/>
              </a:ext>
            </a:extLst>
          </p:cNvPr>
          <p:cNvPicPr>
            <a:picLocks noChangeAspect="1"/>
          </p:cNvPicPr>
          <p:nvPr/>
        </p:nvPicPr>
        <p:blipFill>
          <a:blip r:embed="rId3"/>
          <a:stretch>
            <a:fillRect/>
          </a:stretch>
        </p:blipFill>
        <p:spPr>
          <a:xfrm>
            <a:off x="3673041" y="1448780"/>
            <a:ext cx="4845919" cy="4535049"/>
          </a:xfrm>
          <a:prstGeom prst="rect">
            <a:avLst/>
          </a:prstGeom>
        </p:spPr>
      </p:pic>
      <p:sp>
        <p:nvSpPr>
          <p:cNvPr id="5" name="Slide Number Placeholder 2">
            <a:extLst>
              <a:ext uri="{FF2B5EF4-FFF2-40B4-BE49-F238E27FC236}">
                <a16:creationId xmlns:a16="http://schemas.microsoft.com/office/drawing/2014/main" id="{83C76DC2-4443-954B-971C-6C742883FD2E}"/>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43</a:t>
            </a:fld>
            <a:endParaRPr lang="en-US" dirty="0"/>
          </a:p>
        </p:txBody>
      </p:sp>
    </p:spTree>
    <p:extLst>
      <p:ext uri="{BB962C8B-B14F-4D97-AF65-F5344CB8AC3E}">
        <p14:creationId xmlns:p14="http://schemas.microsoft.com/office/powerpoint/2010/main" val="405165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DA0A2E-BBEF-49B7-B4AE-ABD4A9A43635}"/>
              </a:ext>
            </a:extLst>
          </p:cNvPr>
          <p:cNvPicPr>
            <a:picLocks noGrp="1" noChangeAspect="1"/>
          </p:cNvPicPr>
          <p:nvPr>
            <p:ph idx="1"/>
          </p:nvPr>
        </p:nvPicPr>
        <p:blipFill>
          <a:blip r:embed="rId3"/>
          <a:stretch>
            <a:fillRect/>
          </a:stretch>
        </p:blipFill>
        <p:spPr>
          <a:xfrm>
            <a:off x="3735055" y="1412776"/>
            <a:ext cx="4721891" cy="4721891"/>
          </a:xfrm>
        </p:spPr>
      </p:pic>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Knowledge Check</a:t>
            </a:r>
          </a:p>
        </p:txBody>
      </p:sp>
      <p:sp>
        <p:nvSpPr>
          <p:cNvPr id="6" name="Slide Number Placeholder 2">
            <a:extLst>
              <a:ext uri="{FF2B5EF4-FFF2-40B4-BE49-F238E27FC236}">
                <a16:creationId xmlns:a16="http://schemas.microsoft.com/office/drawing/2014/main" id="{1996FEE5-6274-2644-A24E-2EEC39E20B3B}"/>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44</a:t>
            </a:fld>
            <a:endParaRPr lang="en-US" dirty="0"/>
          </a:p>
        </p:txBody>
      </p:sp>
    </p:spTree>
    <p:extLst>
      <p:ext uri="{BB962C8B-B14F-4D97-AF65-F5344CB8AC3E}">
        <p14:creationId xmlns:p14="http://schemas.microsoft.com/office/powerpoint/2010/main" val="2336778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11307241" cy="5236179"/>
          </a:xfrm>
        </p:spPr>
        <p:txBody>
          <a:bodyPr>
            <a:normAutofit/>
          </a:bodyPr>
          <a:lstStyle/>
          <a:p>
            <a:pPr marL="0" indent="0">
              <a:buNone/>
            </a:pPr>
            <a:r>
              <a:rPr lang="en-US" sz="3000" dirty="0"/>
              <a:t>Conditional's control the flow of code.</a:t>
            </a:r>
          </a:p>
          <a:p>
            <a:pPr marL="0" indent="0">
              <a:buNone/>
            </a:pPr>
            <a:r>
              <a:rPr lang="en-US" sz="3000" dirty="0"/>
              <a:t>They are where decisions are made.</a:t>
            </a:r>
          </a:p>
          <a:p>
            <a:pPr marL="0" indent="0">
              <a:buNone/>
            </a:pPr>
            <a:r>
              <a:rPr lang="en-US" sz="3000" dirty="0"/>
              <a:t>Loops controlled flow by looping in a circle.</a:t>
            </a:r>
          </a:p>
          <a:p>
            <a:pPr marL="0" indent="0">
              <a:buNone/>
            </a:pPr>
            <a:r>
              <a:rPr lang="en-US" sz="3000" dirty="0"/>
              <a:t>Conditionals can branch like a fork in the road.</a:t>
            </a:r>
          </a:p>
          <a:p>
            <a:pPr marL="0" indent="0">
              <a:buNone/>
            </a:pPr>
            <a:r>
              <a:rPr lang="en-US" sz="3000" dirty="0"/>
              <a:t>They can also control which one of many different directions we go. </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11307242" cy="681422"/>
          </a:xfrm>
        </p:spPr>
        <p:txBody>
          <a:bodyPr/>
          <a:lstStyle/>
          <a:p>
            <a:r>
              <a:rPr lang="en-US" dirty="0">
                <a:latin typeface="Lato Black" panose="020F0502020204030203" pitchFamily="34" charset="77"/>
              </a:rPr>
              <a:t>CONDITIONALS – What Ifs and Switching Paths</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45</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Tree>
    <p:extLst>
      <p:ext uri="{BB962C8B-B14F-4D97-AF65-F5344CB8AC3E}">
        <p14:creationId xmlns:p14="http://schemas.microsoft.com/office/powerpoint/2010/main" val="3318967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74594" cy="5236179"/>
          </a:xfrm>
        </p:spPr>
        <p:txBody>
          <a:bodyPr>
            <a:normAutofit/>
          </a:bodyPr>
          <a:lstStyle/>
          <a:p>
            <a:pPr marL="0" indent="0">
              <a:buNone/>
            </a:pPr>
            <a:r>
              <a:rPr lang="en-US" sz="3000" dirty="0"/>
              <a:t>The "if" conditional determines if a block of code is run or not run depending on a Boolean true false expression.</a:t>
            </a:r>
          </a:p>
          <a:p>
            <a:pPr marL="0" indent="0">
              <a:buNone/>
            </a:pPr>
            <a:endParaRPr lang="en-US" sz="3000" dirty="0"/>
          </a:p>
          <a:p>
            <a:pPr marL="0" indent="0">
              <a:buNone/>
            </a:pPr>
            <a:r>
              <a:rPr lang="en-US" sz="3000" dirty="0"/>
              <a:t>Instead of doing nothing if the condition is false we have the option to provide an alternate path called an "else" statement.</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11307242" cy="681422"/>
          </a:xfrm>
        </p:spPr>
        <p:txBody>
          <a:bodyPr/>
          <a:lstStyle/>
          <a:p>
            <a:r>
              <a:rPr lang="en-US" dirty="0">
                <a:latin typeface="Lato Black" panose="020F0502020204030203" pitchFamily="34" charset="77"/>
              </a:rPr>
              <a:t>CONDITIONALS –If/Else</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46</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rm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400" b="1" dirty="0">
              <a:solidFill>
                <a:srgbClr val="7030A0"/>
              </a:solidFill>
              <a:latin typeface="Courier" pitchFamily="2" charset="0"/>
            </a:endParaRPr>
          </a:p>
          <a:p>
            <a:pPr marL="0" indent="0">
              <a:buNone/>
            </a:pPr>
            <a:r>
              <a:rPr lang="en-US" sz="2400" b="1" dirty="0">
                <a:solidFill>
                  <a:srgbClr val="7030A0"/>
                </a:solidFill>
                <a:latin typeface="Courier" pitchFamily="2" charset="0"/>
              </a:rPr>
              <a:t>age = 21</a:t>
            </a:r>
          </a:p>
          <a:p>
            <a:pPr marL="0" indent="0">
              <a:buNone/>
            </a:pPr>
            <a:endParaRPr lang="en-US" sz="2400" b="1" dirty="0">
              <a:solidFill>
                <a:srgbClr val="7030A0"/>
              </a:solidFill>
              <a:latin typeface="Courier" pitchFamily="2" charset="0"/>
            </a:endParaRPr>
          </a:p>
          <a:p>
            <a:pPr marL="0" indent="0">
              <a:buNone/>
            </a:pPr>
            <a:r>
              <a:rPr lang="en-US" sz="2400" b="1" dirty="0">
                <a:solidFill>
                  <a:srgbClr val="7030A0"/>
                </a:solidFill>
                <a:latin typeface="Courier" pitchFamily="2" charset="0"/>
              </a:rPr>
              <a:t>if age &gt;= 21:</a:t>
            </a:r>
          </a:p>
          <a:p>
            <a:pPr marL="0" indent="0">
              <a:buNone/>
            </a:pPr>
            <a:r>
              <a:rPr lang="en-US" sz="2400" b="1" dirty="0">
                <a:solidFill>
                  <a:srgbClr val="7030A0"/>
                </a:solidFill>
                <a:latin typeface="Courier" pitchFamily="2" charset="0"/>
              </a:rPr>
              <a:t>	print( </a:t>
            </a:r>
            <a:r>
              <a:rPr lang="en-US" sz="2400" b="1" dirty="0">
                <a:solidFill>
                  <a:srgbClr val="FF6600"/>
                </a:solidFill>
                <a:latin typeface="Courier" pitchFamily="2" charset="0"/>
              </a:rPr>
              <a:t>"May Drink." </a:t>
            </a:r>
            <a:r>
              <a:rPr lang="en-US" sz="2400" b="1" dirty="0">
                <a:solidFill>
                  <a:srgbClr val="7030A0"/>
                </a:solidFill>
                <a:latin typeface="Courier" pitchFamily="2" charset="0"/>
              </a:rPr>
              <a:t>)</a:t>
            </a:r>
          </a:p>
          <a:p>
            <a:pPr marL="0" indent="0">
              <a:buNone/>
            </a:pPr>
            <a:r>
              <a:rPr lang="en-US" sz="2400" b="1" dirty="0">
                <a:solidFill>
                  <a:srgbClr val="7030A0"/>
                </a:solidFill>
                <a:latin typeface="Courier" pitchFamily="2" charset="0"/>
              </a:rPr>
              <a:t>else:</a:t>
            </a:r>
          </a:p>
          <a:p>
            <a:pPr marL="0" indent="0">
              <a:buNone/>
            </a:pPr>
            <a:r>
              <a:rPr lang="en-US" sz="2400" b="1" dirty="0">
                <a:solidFill>
                  <a:srgbClr val="7030A0"/>
                </a:solidFill>
                <a:latin typeface="Courier" pitchFamily="2" charset="0"/>
              </a:rPr>
              <a:t>	print( </a:t>
            </a:r>
            <a:r>
              <a:rPr lang="en-US" sz="2400" b="1" dirty="0">
                <a:solidFill>
                  <a:srgbClr val="FF6600"/>
                </a:solidFill>
                <a:latin typeface="Courier" pitchFamily="2" charset="0"/>
              </a:rPr>
              <a:t>"May Not Drink." </a:t>
            </a:r>
            <a:r>
              <a:rPr lang="en-US" sz="2400" b="1" dirty="0">
                <a:solidFill>
                  <a:srgbClr val="7030A0"/>
                </a:solidFill>
                <a:latin typeface="Courier" pitchFamily="2" charset="0"/>
              </a:rPr>
              <a:t>)</a:t>
            </a:r>
          </a:p>
          <a:p>
            <a:pPr marL="0" indent="0">
              <a:buNone/>
            </a:pPr>
            <a:endParaRPr lang="en-US" sz="2400" b="1" dirty="0">
              <a:solidFill>
                <a:srgbClr val="7030A0"/>
              </a:solidFill>
              <a:latin typeface="Courier" pitchFamily="2" charset="0"/>
            </a:endParaRPr>
          </a:p>
        </p:txBody>
      </p:sp>
    </p:spTree>
    <p:extLst>
      <p:ext uri="{BB962C8B-B14F-4D97-AF65-F5344CB8AC3E}">
        <p14:creationId xmlns:p14="http://schemas.microsoft.com/office/powerpoint/2010/main" val="2210589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Exercise</a:t>
            </a:r>
          </a:p>
        </p:txBody>
      </p:sp>
      <p:pic>
        <p:nvPicPr>
          <p:cNvPr id="4" name="Picture 3">
            <a:extLst>
              <a:ext uri="{FF2B5EF4-FFF2-40B4-BE49-F238E27FC236}">
                <a16:creationId xmlns:a16="http://schemas.microsoft.com/office/drawing/2014/main" id="{F2172541-58A1-49D7-ADCF-D4D697364895}"/>
              </a:ext>
            </a:extLst>
          </p:cNvPr>
          <p:cNvPicPr>
            <a:picLocks noChangeAspect="1"/>
          </p:cNvPicPr>
          <p:nvPr/>
        </p:nvPicPr>
        <p:blipFill>
          <a:blip r:embed="rId3"/>
          <a:stretch>
            <a:fillRect/>
          </a:stretch>
        </p:blipFill>
        <p:spPr>
          <a:xfrm>
            <a:off x="3673041" y="1448780"/>
            <a:ext cx="4845919" cy="4535049"/>
          </a:xfrm>
          <a:prstGeom prst="rect">
            <a:avLst/>
          </a:prstGeom>
        </p:spPr>
      </p:pic>
      <p:sp>
        <p:nvSpPr>
          <p:cNvPr id="5" name="Slide Number Placeholder 2">
            <a:extLst>
              <a:ext uri="{FF2B5EF4-FFF2-40B4-BE49-F238E27FC236}">
                <a16:creationId xmlns:a16="http://schemas.microsoft.com/office/drawing/2014/main" id="{83C76DC2-4443-954B-971C-6C742883FD2E}"/>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47</a:t>
            </a:fld>
            <a:endParaRPr lang="en-US" dirty="0"/>
          </a:p>
        </p:txBody>
      </p:sp>
    </p:spTree>
    <p:extLst>
      <p:ext uri="{BB962C8B-B14F-4D97-AF65-F5344CB8AC3E}">
        <p14:creationId xmlns:p14="http://schemas.microsoft.com/office/powerpoint/2010/main" val="22208447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DA0A2E-BBEF-49B7-B4AE-ABD4A9A43635}"/>
              </a:ext>
            </a:extLst>
          </p:cNvPr>
          <p:cNvPicPr>
            <a:picLocks noGrp="1" noChangeAspect="1"/>
          </p:cNvPicPr>
          <p:nvPr>
            <p:ph idx="1"/>
          </p:nvPr>
        </p:nvPicPr>
        <p:blipFill>
          <a:blip r:embed="rId3"/>
          <a:stretch>
            <a:fillRect/>
          </a:stretch>
        </p:blipFill>
        <p:spPr>
          <a:xfrm>
            <a:off x="3735055" y="1412776"/>
            <a:ext cx="4721891" cy="4721891"/>
          </a:xfrm>
        </p:spPr>
      </p:pic>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Knowledge Check</a:t>
            </a:r>
          </a:p>
        </p:txBody>
      </p:sp>
      <p:sp>
        <p:nvSpPr>
          <p:cNvPr id="6" name="Slide Number Placeholder 2">
            <a:extLst>
              <a:ext uri="{FF2B5EF4-FFF2-40B4-BE49-F238E27FC236}">
                <a16:creationId xmlns:a16="http://schemas.microsoft.com/office/drawing/2014/main" id="{1996FEE5-6274-2644-A24E-2EEC39E20B3B}"/>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48</a:t>
            </a:fld>
            <a:endParaRPr lang="en-US" dirty="0"/>
          </a:p>
        </p:txBody>
      </p:sp>
    </p:spTree>
    <p:extLst>
      <p:ext uri="{BB962C8B-B14F-4D97-AF65-F5344CB8AC3E}">
        <p14:creationId xmlns:p14="http://schemas.microsoft.com/office/powerpoint/2010/main" val="40892440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74594" cy="5236179"/>
          </a:xfrm>
        </p:spPr>
        <p:txBody>
          <a:bodyPr>
            <a:normAutofit/>
          </a:bodyPr>
          <a:lstStyle/>
          <a:p>
            <a:pPr marL="0" indent="0">
              <a:spcBef>
                <a:spcPts val="900"/>
              </a:spcBef>
              <a:spcAft>
                <a:spcPts val="900"/>
              </a:spcAft>
              <a:buNone/>
            </a:pPr>
            <a:r>
              <a:rPr lang="en-US" sz="2000" dirty="0"/>
              <a:t> We have a code design principle called D.R.Y. (Don't repeat yourself). If you notice yourself writing the same code over and over again it might be a good time to write a function.</a:t>
            </a:r>
          </a:p>
          <a:p>
            <a:pPr marL="0" indent="0">
              <a:spcBef>
                <a:spcPts val="900"/>
              </a:spcBef>
              <a:spcAft>
                <a:spcPts val="900"/>
              </a:spcAft>
              <a:buNone/>
            </a:pPr>
            <a:r>
              <a:rPr lang="en-US" sz="2000" dirty="0"/>
              <a:t>A function in math is a named process that given the same set of input parameters will produce the same output. </a:t>
            </a:r>
          </a:p>
          <a:p>
            <a:pPr marL="0" indent="0">
              <a:spcBef>
                <a:spcPts val="900"/>
              </a:spcBef>
              <a:spcAft>
                <a:spcPts val="900"/>
              </a:spcAft>
              <a:buNone/>
            </a:pPr>
            <a:r>
              <a:rPr lang="en-US" sz="2000" dirty="0"/>
              <a:t>In programming its a little more loose than that but it always has the same form. In math we show the input parameters in parenthesis.</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11307242" cy="681422"/>
          </a:xfrm>
        </p:spPr>
        <p:txBody>
          <a:bodyPr/>
          <a:lstStyle/>
          <a:p>
            <a:r>
              <a:rPr lang="en-US" dirty="0">
                <a:latin typeface="Lato Black" panose="020F0502020204030203" pitchFamily="34" charset="77"/>
              </a:rPr>
              <a:t>Code Organization Part 1a –Functions</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49</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rm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b="1" dirty="0">
              <a:solidFill>
                <a:srgbClr val="7030A0"/>
              </a:solidFill>
              <a:latin typeface="Courier" pitchFamily="2" charset="0"/>
            </a:endParaRPr>
          </a:p>
        </p:txBody>
      </p:sp>
    </p:spTree>
    <p:extLst>
      <p:ext uri="{BB962C8B-B14F-4D97-AF65-F5344CB8AC3E}">
        <p14:creationId xmlns:p14="http://schemas.microsoft.com/office/powerpoint/2010/main" val="3733022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11187890" cy="5236179"/>
          </a:xfrm>
        </p:spPr>
        <p:txBody>
          <a:bodyPr>
            <a:normAutofit/>
          </a:bodyPr>
          <a:lstStyle/>
          <a:p>
            <a:pPr marL="0" indent="0">
              <a:buNone/>
            </a:pPr>
            <a:r>
              <a:rPr lang="en-US" sz="3000" b="1" dirty="0"/>
              <a:t>Operators:</a:t>
            </a:r>
          </a:p>
          <a:p>
            <a:pPr marL="1712119" lvl="8" indent="0">
              <a:buNone/>
            </a:pPr>
            <a:r>
              <a:rPr lang="en-US" sz="3600" b="1" dirty="0">
                <a:latin typeface="Courier" pitchFamily="2" charset="0"/>
              </a:rPr>
              <a:t>	+		Addition</a:t>
            </a:r>
          </a:p>
          <a:p>
            <a:pPr marL="1712119" lvl="8" indent="0">
              <a:buNone/>
            </a:pPr>
            <a:r>
              <a:rPr lang="en-US" sz="3600" b="1" dirty="0">
                <a:latin typeface="Courier" pitchFamily="2" charset="0"/>
              </a:rPr>
              <a:t>	-		Subtraction</a:t>
            </a:r>
          </a:p>
          <a:p>
            <a:pPr marL="1712119" lvl="8" indent="0">
              <a:buNone/>
            </a:pPr>
            <a:r>
              <a:rPr lang="en-US" sz="3600" b="1" dirty="0">
                <a:latin typeface="Courier" pitchFamily="2" charset="0"/>
              </a:rPr>
              <a:t>	*		Multiplication</a:t>
            </a:r>
          </a:p>
          <a:p>
            <a:pPr marL="1712119" lvl="8" indent="0">
              <a:buNone/>
            </a:pPr>
            <a:r>
              <a:rPr lang="en-US" sz="3600" b="1" dirty="0">
                <a:latin typeface="Courier" pitchFamily="2" charset="0"/>
              </a:rPr>
              <a:t>	/		Division</a:t>
            </a:r>
          </a:p>
          <a:p>
            <a:pPr marL="1712119" lvl="8" indent="0">
              <a:buNone/>
            </a:pPr>
            <a:r>
              <a:rPr lang="en-US" sz="3600" b="1" dirty="0">
                <a:latin typeface="Courier" pitchFamily="2" charset="0"/>
              </a:rPr>
              <a:t>()		Override the Default</a:t>
            </a:r>
            <a:br>
              <a:rPr lang="en-US" sz="3600" b="1" dirty="0">
                <a:latin typeface="Courier" pitchFamily="2" charset="0"/>
              </a:rPr>
            </a:br>
            <a:r>
              <a:rPr lang="en-US" sz="3600" b="1" dirty="0">
                <a:latin typeface="Courier" pitchFamily="2" charset="0"/>
              </a:rPr>
              <a:t>			order of operations</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5593945" cy="681422"/>
          </a:xfrm>
        </p:spPr>
        <p:txBody>
          <a:bodyPr/>
          <a:lstStyle/>
          <a:p>
            <a:r>
              <a:rPr lang="en-US" dirty="0"/>
              <a:t>Operators</a:t>
            </a:r>
            <a:endParaRPr lang="en-US" dirty="0">
              <a:latin typeface="Lato Black" panose="020F0502020204030203" pitchFamily="34" charset="77"/>
            </a:endParaRP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5</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Tree>
    <p:extLst>
      <p:ext uri="{BB962C8B-B14F-4D97-AF65-F5344CB8AC3E}">
        <p14:creationId xmlns:p14="http://schemas.microsoft.com/office/powerpoint/2010/main" val="41513080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74594" cy="5236179"/>
          </a:xfrm>
        </p:spPr>
        <p:txBody>
          <a:bodyPr>
            <a:normAutofit/>
          </a:bodyPr>
          <a:lstStyle/>
          <a:p>
            <a:pPr marL="0" indent="0">
              <a:spcBef>
                <a:spcPts val="900"/>
              </a:spcBef>
              <a:spcAft>
                <a:spcPts val="900"/>
              </a:spcAft>
              <a:buNone/>
            </a:pPr>
            <a:r>
              <a:rPr lang="en-US" sz="2000" dirty="0"/>
              <a:t>In Python we define a function with </a:t>
            </a:r>
            <a:r>
              <a:rPr lang="en-US" sz="2000" b="1" i="1" dirty="0"/>
              <a:t>def</a:t>
            </a:r>
          </a:p>
          <a:p>
            <a:pPr marL="0" indent="0">
              <a:spcBef>
                <a:spcPts val="900"/>
              </a:spcBef>
              <a:spcAft>
                <a:spcPts val="900"/>
              </a:spcAft>
              <a:buNone/>
            </a:pPr>
            <a:r>
              <a:rPr lang="en-US" sz="2000" dirty="0"/>
              <a:t>followed by a list of argument names and types in parentheses</a:t>
            </a:r>
          </a:p>
          <a:p>
            <a:pPr marL="0" indent="0">
              <a:spcBef>
                <a:spcPts val="900"/>
              </a:spcBef>
              <a:spcAft>
                <a:spcPts val="900"/>
              </a:spcAft>
              <a:buNone/>
            </a:pPr>
            <a:r>
              <a:rPr lang="en-US" sz="2000" dirty="0"/>
              <a:t>Optionally an arrow and a return type. (Required if it returns a value)</a:t>
            </a:r>
          </a:p>
          <a:p>
            <a:pPr marL="0" indent="0">
              <a:spcBef>
                <a:spcPts val="900"/>
              </a:spcBef>
              <a:spcAft>
                <a:spcPts val="900"/>
              </a:spcAft>
              <a:buNone/>
            </a:pPr>
            <a:r>
              <a:rPr lang="en-US" sz="2000" dirty="0"/>
              <a:t>Finally a curly brace enclosed block of code typically ending in a return statement. </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11307242" cy="681422"/>
          </a:xfrm>
        </p:spPr>
        <p:txBody>
          <a:bodyPr/>
          <a:lstStyle/>
          <a:p>
            <a:r>
              <a:rPr lang="en-US" dirty="0">
                <a:latin typeface="Lato Black" panose="020F0502020204030203" pitchFamily="34" charset="77"/>
              </a:rPr>
              <a:t>Code Organization Part 1b –Functions</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50</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rm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b="1" dirty="0">
              <a:solidFill>
                <a:srgbClr val="7030A0"/>
              </a:solidFill>
              <a:latin typeface="Courier" pitchFamily="2" charset="0"/>
            </a:endParaRPr>
          </a:p>
        </p:txBody>
      </p:sp>
      <p:sp>
        <p:nvSpPr>
          <p:cNvPr id="10" name="Content Placeholder 1">
            <a:extLst>
              <a:ext uri="{FF2B5EF4-FFF2-40B4-BE49-F238E27FC236}">
                <a16:creationId xmlns:a16="http://schemas.microsoft.com/office/drawing/2014/main" id="{E6093D23-23CB-E54B-B289-E8F4C4FB8797}"/>
              </a:ext>
            </a:extLst>
          </p:cNvPr>
          <p:cNvSpPr txBox="1">
            <a:spLocks/>
          </p:cNvSpPr>
          <p:nvPr/>
        </p:nvSpPr>
        <p:spPr>
          <a:xfrm>
            <a:off x="6291551" y="1332713"/>
            <a:ext cx="5474594" cy="5236179"/>
          </a:xfrm>
          <a:prstGeom prst="rect">
            <a:avLst/>
          </a:prstGeom>
        </p:spPr>
        <p:txBody>
          <a:bodyPr vert="horz" lIns="45720" tIns="22860" rIns="45720" bIns="22860" rtlCol="0">
            <a:norm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dirty="0">
                <a:solidFill>
                  <a:srgbClr val="7030A0"/>
                </a:solidFill>
                <a:latin typeface="Courier" pitchFamily="2" charset="0"/>
              </a:rPr>
              <a:t>def</a:t>
            </a:r>
            <a:r>
              <a:rPr lang="en-US" sz="1400" dirty="0">
                <a:solidFill>
                  <a:srgbClr val="7030A0"/>
                </a:solidFill>
                <a:latin typeface="Courier" pitchFamily="2" charset="0"/>
              </a:rPr>
              <a:t> </a:t>
            </a:r>
            <a:r>
              <a:rPr lang="en-US" sz="1400" dirty="0" err="1">
                <a:solidFill>
                  <a:srgbClr val="7030A0"/>
                </a:solidFill>
                <a:latin typeface="Courier" pitchFamily="2" charset="0"/>
              </a:rPr>
              <a:t>funcName</a:t>
            </a:r>
            <a:r>
              <a:rPr lang="en-US" sz="1400" dirty="0">
                <a:solidFill>
                  <a:srgbClr val="7030A0"/>
                </a:solidFill>
                <a:latin typeface="Courier" pitchFamily="2" charset="0"/>
              </a:rPr>
              <a:t>( arg1:type, arg2:type ) -&gt; type:</a:t>
            </a:r>
          </a:p>
          <a:p>
            <a:pPr marL="0" indent="0">
              <a:buNone/>
            </a:pPr>
            <a:r>
              <a:rPr lang="en-US" sz="1400" dirty="0">
                <a:solidFill>
                  <a:srgbClr val="7030A0"/>
                </a:solidFill>
                <a:latin typeface="Courier" pitchFamily="2" charset="0"/>
              </a:rPr>
              <a:t>	# Statements    </a:t>
            </a:r>
          </a:p>
          <a:p>
            <a:pPr marL="0" indent="0">
              <a:buNone/>
            </a:pPr>
            <a:r>
              <a:rPr lang="en-US" sz="1400" b="1" dirty="0">
                <a:solidFill>
                  <a:srgbClr val="7030A0"/>
                </a:solidFill>
                <a:latin typeface="Courier" pitchFamily="2" charset="0"/>
              </a:rPr>
              <a:t>	return</a:t>
            </a:r>
            <a:r>
              <a:rPr lang="en-US" sz="1400" dirty="0">
                <a:solidFill>
                  <a:srgbClr val="7030A0"/>
                </a:solidFill>
                <a:latin typeface="Courier" pitchFamily="2" charset="0"/>
              </a:rPr>
              <a:t> result</a:t>
            </a:r>
          </a:p>
        </p:txBody>
      </p:sp>
    </p:spTree>
    <p:extLst>
      <p:ext uri="{BB962C8B-B14F-4D97-AF65-F5344CB8AC3E}">
        <p14:creationId xmlns:p14="http://schemas.microsoft.com/office/powerpoint/2010/main" val="1042945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74594" cy="5236179"/>
          </a:xfrm>
        </p:spPr>
        <p:txBody>
          <a:bodyPr>
            <a:normAutofit/>
          </a:bodyPr>
          <a:lstStyle/>
          <a:p>
            <a:pPr marL="0" indent="0">
              <a:buNone/>
            </a:pPr>
            <a:r>
              <a:rPr lang="en-US" dirty="0"/>
              <a:t>Lets take something we are familiar with like adding two numbers together and put it in the form of a function.</a:t>
            </a:r>
          </a:p>
          <a:p>
            <a:pPr marL="0" indent="0">
              <a:buNone/>
            </a:pPr>
            <a:r>
              <a:rPr lang="en-US" dirty="0"/>
              <a:t>The function will take two integers as input and will return another integer as output.</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11307242" cy="681422"/>
          </a:xfrm>
        </p:spPr>
        <p:txBody>
          <a:bodyPr/>
          <a:lstStyle/>
          <a:p>
            <a:r>
              <a:rPr lang="en-US" dirty="0">
                <a:latin typeface="Lato Black" panose="020F0502020204030203" pitchFamily="34" charset="77"/>
              </a:rPr>
              <a:t>Code Organization Part 1c –Functions</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51</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rm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b="1" dirty="0">
              <a:solidFill>
                <a:srgbClr val="7030A0"/>
              </a:solidFill>
              <a:latin typeface="Courier" pitchFamily="2" charset="0"/>
            </a:endParaRPr>
          </a:p>
        </p:txBody>
      </p:sp>
      <p:sp>
        <p:nvSpPr>
          <p:cNvPr id="10" name="Content Placeholder 1">
            <a:extLst>
              <a:ext uri="{FF2B5EF4-FFF2-40B4-BE49-F238E27FC236}">
                <a16:creationId xmlns:a16="http://schemas.microsoft.com/office/drawing/2014/main" id="{F5684D61-BB83-C94D-913C-BB8129A855C5}"/>
              </a:ext>
            </a:extLst>
          </p:cNvPr>
          <p:cNvSpPr txBox="1">
            <a:spLocks/>
          </p:cNvSpPr>
          <p:nvPr/>
        </p:nvSpPr>
        <p:spPr>
          <a:xfrm>
            <a:off x="6291551" y="1332713"/>
            <a:ext cx="5474594" cy="5236179"/>
          </a:xfrm>
          <a:prstGeom prst="rect">
            <a:avLst/>
          </a:prstGeom>
        </p:spPr>
        <p:txBody>
          <a:bodyPr vert="horz" lIns="45720" tIns="22860" rIns="45720" bIns="22860" rtlCol="0">
            <a:norm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solidFill>
                  <a:srgbClr val="7030A0"/>
                </a:solidFill>
                <a:latin typeface="Courier" pitchFamily="2" charset="0"/>
              </a:rPr>
              <a:t>def </a:t>
            </a:r>
            <a:r>
              <a:rPr lang="en-US" sz="1800" b="1" dirty="0" err="1">
                <a:solidFill>
                  <a:srgbClr val="7030A0"/>
                </a:solidFill>
                <a:latin typeface="Courier" pitchFamily="2" charset="0"/>
              </a:rPr>
              <a:t>addTwo</a:t>
            </a:r>
            <a:r>
              <a:rPr lang="en-US" sz="1800" b="1" dirty="0">
                <a:solidFill>
                  <a:srgbClr val="7030A0"/>
                </a:solidFill>
                <a:latin typeface="Courier" pitchFamily="2" charset="0"/>
              </a:rPr>
              <a:t>(</a:t>
            </a:r>
            <a:r>
              <a:rPr lang="en-US" sz="1800" b="1" dirty="0" err="1">
                <a:solidFill>
                  <a:srgbClr val="7030A0"/>
                </a:solidFill>
                <a:latin typeface="Courier" pitchFamily="2" charset="0"/>
              </a:rPr>
              <a:t>a:int</a:t>
            </a:r>
            <a:r>
              <a:rPr lang="en-US" sz="1800" b="1" dirty="0">
                <a:solidFill>
                  <a:srgbClr val="7030A0"/>
                </a:solidFill>
                <a:latin typeface="Courier" pitchFamily="2" charset="0"/>
              </a:rPr>
              <a:t>, </a:t>
            </a:r>
            <a:r>
              <a:rPr lang="en-US" sz="1800" b="1" dirty="0" err="1">
                <a:solidFill>
                  <a:srgbClr val="7030A0"/>
                </a:solidFill>
                <a:latin typeface="Courier" pitchFamily="2" charset="0"/>
              </a:rPr>
              <a:t>b:int</a:t>
            </a:r>
            <a:r>
              <a:rPr lang="en-US" sz="1800" b="1" dirty="0">
                <a:solidFill>
                  <a:srgbClr val="7030A0"/>
                </a:solidFill>
                <a:latin typeface="Courier" pitchFamily="2" charset="0"/>
              </a:rPr>
              <a:t>) -&gt; int:</a:t>
            </a:r>
          </a:p>
          <a:p>
            <a:pPr marL="0" indent="0">
              <a:buNone/>
            </a:pPr>
            <a:r>
              <a:rPr lang="en-US" sz="1800" b="1" dirty="0">
                <a:solidFill>
                  <a:srgbClr val="7030A0"/>
                </a:solidFill>
                <a:latin typeface="Courier" pitchFamily="2" charset="0"/>
              </a:rPr>
              <a:t>        return a + b</a:t>
            </a:r>
          </a:p>
          <a:p>
            <a:pPr marL="0" indent="0">
              <a:buNone/>
            </a:pPr>
            <a:endParaRPr lang="en-US" sz="1800" b="1" dirty="0">
              <a:solidFill>
                <a:srgbClr val="7030A0"/>
              </a:solidFill>
              <a:latin typeface="Courier" pitchFamily="2" charset="0"/>
            </a:endParaRPr>
          </a:p>
          <a:p>
            <a:pPr marL="0" indent="0">
              <a:buNone/>
            </a:pPr>
            <a:r>
              <a:rPr lang="en-US" sz="1800" b="1" dirty="0" err="1">
                <a:solidFill>
                  <a:srgbClr val="7030A0"/>
                </a:solidFill>
                <a:latin typeface="Courier" pitchFamily="2" charset="0"/>
              </a:rPr>
              <a:t>addResult</a:t>
            </a:r>
            <a:r>
              <a:rPr lang="en-US" sz="1800" b="1" dirty="0">
                <a:solidFill>
                  <a:srgbClr val="7030A0"/>
                </a:solidFill>
                <a:latin typeface="Courier" pitchFamily="2" charset="0"/>
              </a:rPr>
              <a:t> = </a:t>
            </a:r>
            <a:r>
              <a:rPr lang="en-US" sz="1800" b="1" dirty="0" err="1">
                <a:solidFill>
                  <a:srgbClr val="7030A0"/>
                </a:solidFill>
                <a:latin typeface="Courier" pitchFamily="2" charset="0"/>
              </a:rPr>
              <a:t>addTwo</a:t>
            </a:r>
            <a:r>
              <a:rPr lang="en-US" sz="1800" b="1" dirty="0">
                <a:solidFill>
                  <a:srgbClr val="7030A0"/>
                </a:solidFill>
                <a:latin typeface="Courier" pitchFamily="2" charset="0"/>
              </a:rPr>
              <a:t>(2, 4)</a:t>
            </a:r>
          </a:p>
          <a:p>
            <a:pPr marL="0" indent="0">
              <a:buNone/>
            </a:pPr>
            <a:endParaRPr lang="en-US" sz="1800" b="1" dirty="0">
              <a:solidFill>
                <a:srgbClr val="7030A0"/>
              </a:solidFill>
              <a:latin typeface="Courier" pitchFamily="2" charset="0"/>
            </a:endParaRPr>
          </a:p>
          <a:p>
            <a:pPr marL="0" indent="0">
              <a:buNone/>
            </a:pPr>
            <a:r>
              <a:rPr lang="en-US" sz="1800" b="1" dirty="0">
                <a:solidFill>
                  <a:srgbClr val="7030A0"/>
                </a:solidFill>
                <a:latin typeface="Courier" pitchFamily="2" charset="0"/>
              </a:rPr>
              <a:t>print(</a:t>
            </a:r>
            <a:r>
              <a:rPr lang="en-US" sz="1800" b="1" dirty="0" err="1">
                <a:solidFill>
                  <a:srgbClr val="7030A0"/>
                </a:solidFill>
                <a:latin typeface="Courier" pitchFamily="2" charset="0"/>
              </a:rPr>
              <a:t>addResult</a:t>
            </a:r>
            <a:r>
              <a:rPr lang="en-US" sz="1800" b="1" dirty="0">
                <a:solidFill>
                  <a:srgbClr val="7030A0"/>
                </a:solidFill>
                <a:latin typeface="Courier" pitchFamily="2" charset="0"/>
              </a:rPr>
              <a:t>)</a:t>
            </a:r>
            <a:endParaRPr lang="en-US" sz="1400" b="1" dirty="0">
              <a:solidFill>
                <a:srgbClr val="7030A0"/>
              </a:solidFill>
              <a:latin typeface="Courier" pitchFamily="2" charset="0"/>
            </a:endParaRPr>
          </a:p>
        </p:txBody>
      </p:sp>
    </p:spTree>
    <p:extLst>
      <p:ext uri="{BB962C8B-B14F-4D97-AF65-F5344CB8AC3E}">
        <p14:creationId xmlns:p14="http://schemas.microsoft.com/office/powerpoint/2010/main" val="21146935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74594" cy="5236179"/>
          </a:xfrm>
        </p:spPr>
        <p:txBody>
          <a:bodyPr>
            <a:normAutofit/>
          </a:bodyPr>
          <a:lstStyle/>
          <a:p>
            <a:pPr marL="0" indent="0">
              <a:buNone/>
            </a:pPr>
            <a:r>
              <a:rPr lang="en-US" b="1" dirty="0"/>
              <a:t> EXAMPLE 2:</a:t>
            </a:r>
          </a:p>
          <a:p>
            <a:pPr marL="0" indent="0">
              <a:buNone/>
            </a:pPr>
            <a:r>
              <a:rPr lang="en-US" dirty="0"/>
              <a:t>    Take a single string as an input parameter,</a:t>
            </a:r>
          </a:p>
          <a:p>
            <a:pPr marL="0" indent="0">
              <a:buNone/>
            </a:pPr>
            <a:r>
              <a:rPr lang="en-US" dirty="0"/>
              <a:t>    and return the string repeated twice</a:t>
            </a:r>
            <a:r>
              <a:rPr lang="en-US" b="1" dirty="0"/>
              <a:t>.</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11307242" cy="681422"/>
          </a:xfrm>
        </p:spPr>
        <p:txBody>
          <a:bodyPr/>
          <a:lstStyle/>
          <a:p>
            <a:r>
              <a:rPr lang="en-US" dirty="0">
                <a:latin typeface="Lato Black" panose="020F0502020204030203" pitchFamily="34" charset="77"/>
              </a:rPr>
              <a:t>Code Organization Part 1d –Functions</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52</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rm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b="1" dirty="0">
              <a:solidFill>
                <a:srgbClr val="7030A0"/>
              </a:solidFill>
              <a:latin typeface="Courier" pitchFamily="2" charset="0"/>
            </a:endParaRPr>
          </a:p>
        </p:txBody>
      </p:sp>
      <p:sp>
        <p:nvSpPr>
          <p:cNvPr id="10" name="Content Placeholder 1">
            <a:extLst>
              <a:ext uri="{FF2B5EF4-FFF2-40B4-BE49-F238E27FC236}">
                <a16:creationId xmlns:a16="http://schemas.microsoft.com/office/drawing/2014/main" id="{F5684D61-BB83-C94D-913C-BB8129A855C5}"/>
              </a:ext>
            </a:extLst>
          </p:cNvPr>
          <p:cNvSpPr txBox="1">
            <a:spLocks/>
          </p:cNvSpPr>
          <p:nvPr/>
        </p:nvSpPr>
        <p:spPr>
          <a:xfrm>
            <a:off x="6291551" y="1332713"/>
            <a:ext cx="5474594" cy="5236179"/>
          </a:xfrm>
          <a:prstGeom prst="rect">
            <a:avLst/>
          </a:prstGeom>
        </p:spPr>
        <p:txBody>
          <a:bodyPr vert="horz" lIns="45720" tIns="22860" rIns="45720" bIns="22860" rtlCol="0">
            <a:norm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solidFill>
                  <a:srgbClr val="7030A0"/>
                </a:solidFill>
                <a:latin typeface="Courier" pitchFamily="2" charset="0"/>
              </a:rPr>
              <a:t>def twice(text: str) -&gt; str:</a:t>
            </a:r>
          </a:p>
          <a:p>
            <a:pPr marL="0" indent="0">
              <a:buNone/>
            </a:pPr>
            <a:r>
              <a:rPr lang="en-US" sz="1800" b="1" dirty="0">
                <a:solidFill>
                  <a:srgbClr val="7030A0"/>
                </a:solidFill>
                <a:latin typeface="Courier" pitchFamily="2" charset="0"/>
              </a:rPr>
              <a:t>    return f"{text}{text}"</a:t>
            </a:r>
          </a:p>
          <a:p>
            <a:pPr marL="0" indent="0">
              <a:buNone/>
            </a:pPr>
            <a:endParaRPr lang="en-US" sz="1800" b="1" dirty="0">
              <a:solidFill>
                <a:srgbClr val="7030A0"/>
              </a:solidFill>
              <a:latin typeface="Courier" pitchFamily="2" charset="0"/>
            </a:endParaRPr>
          </a:p>
          <a:p>
            <a:pPr marL="0" indent="0">
              <a:buNone/>
            </a:pPr>
            <a:r>
              <a:rPr lang="en-US" sz="1800" b="1" dirty="0" err="1">
                <a:solidFill>
                  <a:srgbClr val="7030A0"/>
                </a:solidFill>
                <a:latin typeface="Courier" pitchFamily="2" charset="0"/>
              </a:rPr>
              <a:t>twiceResult</a:t>
            </a:r>
            <a:r>
              <a:rPr lang="en-US" sz="1800" b="1" dirty="0">
                <a:solidFill>
                  <a:srgbClr val="7030A0"/>
                </a:solidFill>
                <a:latin typeface="Courier" pitchFamily="2" charset="0"/>
              </a:rPr>
              <a:t> = twice("</a:t>
            </a:r>
            <a:r>
              <a:rPr lang="en-US" sz="1800" b="1" dirty="0" err="1">
                <a:solidFill>
                  <a:srgbClr val="7030A0"/>
                </a:solidFill>
                <a:latin typeface="Courier" pitchFamily="2" charset="0"/>
              </a:rPr>
              <a:t>abc</a:t>
            </a:r>
            <a:r>
              <a:rPr lang="en-US" sz="1800" b="1" dirty="0">
                <a:solidFill>
                  <a:srgbClr val="7030A0"/>
                </a:solidFill>
                <a:latin typeface="Courier" pitchFamily="2" charset="0"/>
              </a:rPr>
              <a:t>")</a:t>
            </a:r>
          </a:p>
          <a:p>
            <a:pPr marL="0" indent="0">
              <a:buNone/>
            </a:pPr>
            <a:r>
              <a:rPr lang="en-US" sz="1800" b="1" dirty="0">
                <a:solidFill>
                  <a:srgbClr val="7030A0"/>
                </a:solidFill>
                <a:latin typeface="Courier" pitchFamily="2" charset="0"/>
              </a:rPr>
              <a:t>print(</a:t>
            </a:r>
            <a:r>
              <a:rPr lang="en-US" sz="1800" b="1" dirty="0" err="1">
                <a:solidFill>
                  <a:srgbClr val="7030A0"/>
                </a:solidFill>
                <a:latin typeface="Courier" pitchFamily="2" charset="0"/>
              </a:rPr>
              <a:t>twiceResult</a:t>
            </a:r>
            <a:r>
              <a:rPr lang="en-US" sz="1800" b="1" dirty="0">
                <a:solidFill>
                  <a:srgbClr val="7030A0"/>
                </a:solidFill>
                <a:latin typeface="Courier" pitchFamily="2" charset="0"/>
              </a:rPr>
              <a:t>)</a:t>
            </a:r>
          </a:p>
        </p:txBody>
      </p:sp>
    </p:spTree>
    <p:extLst>
      <p:ext uri="{BB962C8B-B14F-4D97-AF65-F5344CB8AC3E}">
        <p14:creationId xmlns:p14="http://schemas.microsoft.com/office/powerpoint/2010/main" val="18542429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74594" cy="5236179"/>
          </a:xfrm>
        </p:spPr>
        <p:txBody>
          <a:bodyPr>
            <a:normAutofit/>
          </a:bodyPr>
          <a:lstStyle/>
          <a:p>
            <a:pPr marL="371475" indent="-371475">
              <a:buAutoNum type="arabicPeriod"/>
            </a:pPr>
            <a:r>
              <a:rPr lang="en-US" dirty="0"/>
              <a:t>Write a function named min that takes an Array of Integers and returns the smallest integer</a:t>
            </a:r>
          </a:p>
          <a:p>
            <a:pPr marL="371475" indent="-371475">
              <a:buAutoNum type="arabicPeriod"/>
            </a:pPr>
            <a:r>
              <a:rPr lang="en-US" dirty="0"/>
              <a:t>Next write a function named max that takes an Array of Integers and returns the largest integer</a:t>
            </a:r>
          </a:p>
          <a:p>
            <a:pPr marL="371475" indent="-371475">
              <a:buAutoNum type="arabicPeriod"/>
            </a:pPr>
            <a:r>
              <a:rPr lang="en-US" dirty="0"/>
              <a:t>Finally write a function named avg that takes a list of integers and returns a Float representing the Average value in the list</a:t>
            </a:r>
          </a:p>
          <a:p>
            <a:pPr marL="0" indent="0">
              <a:buNone/>
            </a:pPr>
            <a:endParaRPr lang="en-US" dirty="0"/>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11307242" cy="681422"/>
          </a:xfrm>
        </p:spPr>
        <p:txBody>
          <a:bodyPr/>
          <a:lstStyle/>
          <a:p>
            <a:r>
              <a:rPr lang="en-US" dirty="0">
                <a:latin typeface="Lato Black" panose="020F0502020204030203" pitchFamily="34" charset="77"/>
              </a:rPr>
              <a:t>Functions Exercise – Aggregates By Hand (min, max, avg)</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53</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rm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b="1" dirty="0">
              <a:solidFill>
                <a:srgbClr val="7030A0"/>
              </a:solidFill>
              <a:latin typeface="Courier" pitchFamily="2" charset="0"/>
            </a:endParaRPr>
          </a:p>
        </p:txBody>
      </p:sp>
      <p:sp>
        <p:nvSpPr>
          <p:cNvPr id="10" name="Content Placeholder 1">
            <a:extLst>
              <a:ext uri="{FF2B5EF4-FFF2-40B4-BE49-F238E27FC236}">
                <a16:creationId xmlns:a16="http://schemas.microsoft.com/office/drawing/2014/main" id="{F5684D61-BB83-C94D-913C-BB8129A855C5}"/>
              </a:ext>
            </a:extLst>
          </p:cNvPr>
          <p:cNvSpPr txBox="1">
            <a:spLocks/>
          </p:cNvSpPr>
          <p:nvPr/>
        </p:nvSpPr>
        <p:spPr>
          <a:xfrm>
            <a:off x="6291551" y="1332713"/>
            <a:ext cx="5474594" cy="5236179"/>
          </a:xfrm>
          <a:prstGeom prst="rect">
            <a:avLst/>
          </a:prstGeom>
        </p:spPr>
        <p:txBody>
          <a:bodyPr vert="horz" lIns="45720" tIns="22860" rIns="45720" bIns="22860" rtlCol="0">
            <a:normAutofit fontScale="92500" lnSpcReduction="20000"/>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solidFill>
                  <a:srgbClr val="7030A0"/>
                </a:solidFill>
                <a:latin typeface="Courier" pitchFamily="2" charset="0"/>
              </a:rPr>
              <a:t>import sys</a:t>
            </a:r>
          </a:p>
          <a:p>
            <a:pPr marL="0" indent="0">
              <a:buNone/>
            </a:pPr>
            <a:r>
              <a:rPr lang="en-US" sz="1800" b="1" dirty="0">
                <a:solidFill>
                  <a:srgbClr val="7030A0"/>
                </a:solidFill>
                <a:latin typeface="Courier" pitchFamily="2" charset="0"/>
              </a:rPr>
              <a:t>def</a:t>
            </a:r>
            <a:r>
              <a:rPr lang="en-US" sz="1800" dirty="0">
                <a:solidFill>
                  <a:srgbClr val="7030A0"/>
                </a:solidFill>
                <a:latin typeface="Courier" pitchFamily="2" charset="0"/>
              </a:rPr>
              <a:t> min(list: [int]) -&gt; int:</a:t>
            </a:r>
          </a:p>
          <a:p>
            <a:pPr marL="0" indent="0">
              <a:buNone/>
            </a:pPr>
            <a:r>
              <a:rPr lang="en-US" sz="1800" dirty="0">
                <a:solidFill>
                  <a:srgbClr val="7030A0"/>
                </a:solidFill>
                <a:latin typeface="Courier" pitchFamily="2" charset="0"/>
              </a:rPr>
              <a:t>    smallest: int = </a:t>
            </a:r>
            <a:r>
              <a:rPr lang="en-US" sz="1800" dirty="0" err="1">
                <a:solidFill>
                  <a:srgbClr val="7030A0"/>
                </a:solidFill>
                <a:latin typeface="Courier" pitchFamily="2" charset="0"/>
              </a:rPr>
              <a:t>sys.maxsize</a:t>
            </a:r>
            <a:endParaRPr lang="en-US" sz="1800" dirty="0">
              <a:solidFill>
                <a:srgbClr val="7030A0"/>
              </a:solidFill>
              <a:latin typeface="Courier" pitchFamily="2" charset="0"/>
            </a:endParaRPr>
          </a:p>
          <a:p>
            <a:pPr marL="0" indent="0">
              <a:buNone/>
            </a:pPr>
            <a:r>
              <a:rPr lang="en-US" sz="1800" dirty="0">
                <a:solidFill>
                  <a:srgbClr val="77933C"/>
                </a:solidFill>
                <a:latin typeface="Courier" pitchFamily="2" charset="0"/>
              </a:rPr>
              <a:t>	#PUT YOUR CODE HERE</a:t>
            </a:r>
          </a:p>
          <a:p>
            <a:pPr marL="0" indent="0">
              <a:buNone/>
            </a:pPr>
            <a:r>
              <a:rPr lang="en-US" sz="1800" dirty="0">
                <a:solidFill>
                  <a:srgbClr val="77933C"/>
                </a:solidFill>
                <a:latin typeface="Courier" pitchFamily="2" charset="0"/>
              </a:rPr>
              <a:t>	# What are the steps?</a:t>
            </a:r>
          </a:p>
          <a:p>
            <a:pPr marL="0" indent="0">
              <a:buNone/>
            </a:pPr>
            <a:r>
              <a:rPr lang="en-US" sz="1800" dirty="0">
                <a:solidFill>
                  <a:srgbClr val="7030A0"/>
                </a:solidFill>
                <a:latin typeface="Courier" pitchFamily="2" charset="0"/>
              </a:rPr>
              <a:t>	return smallest</a:t>
            </a:r>
          </a:p>
          <a:p>
            <a:pPr marL="0" indent="0">
              <a:buNone/>
            </a:pPr>
            <a:r>
              <a:rPr lang="en-US" sz="1800" b="1" dirty="0">
                <a:solidFill>
                  <a:srgbClr val="77933C"/>
                </a:solidFill>
                <a:latin typeface="Courier" pitchFamily="2" charset="0"/>
              </a:rPr>
              <a:t>#Sample Data</a:t>
            </a:r>
          </a:p>
          <a:p>
            <a:pPr marL="0" indent="0">
              <a:buNone/>
            </a:pPr>
            <a:r>
              <a:rPr lang="en-US" sz="1800" dirty="0">
                <a:solidFill>
                  <a:srgbClr val="7030A0"/>
                </a:solidFill>
                <a:latin typeface="Courier" pitchFamily="2" charset="0"/>
              </a:rPr>
              <a:t>p = [123,597,631,61,93,509]</a:t>
            </a:r>
          </a:p>
          <a:p>
            <a:pPr marL="0" indent="0">
              <a:buNone/>
            </a:pPr>
            <a:r>
              <a:rPr lang="en-US" sz="1800" b="1" dirty="0">
                <a:solidFill>
                  <a:srgbClr val="77933C"/>
                </a:solidFill>
                <a:latin typeface="Courier" pitchFamily="2" charset="0"/>
              </a:rPr>
              <a:t>#Test function</a:t>
            </a:r>
          </a:p>
          <a:p>
            <a:pPr marL="0" indent="0">
              <a:buNone/>
            </a:pPr>
            <a:r>
              <a:rPr lang="en-US" sz="1800" dirty="0">
                <a:solidFill>
                  <a:srgbClr val="7030A0"/>
                </a:solidFill>
                <a:latin typeface="Courier" pitchFamily="2" charset="0"/>
              </a:rPr>
              <a:t>print(min(p))</a:t>
            </a:r>
          </a:p>
          <a:p>
            <a:pPr marL="0" indent="0">
              <a:buNone/>
            </a:pPr>
            <a:endParaRPr lang="en-US" sz="1800" dirty="0">
              <a:solidFill>
                <a:srgbClr val="7030A0"/>
              </a:solidFill>
              <a:latin typeface="Courier" pitchFamily="2" charset="0"/>
            </a:endParaRPr>
          </a:p>
          <a:p>
            <a:pPr marL="0" indent="0">
              <a:buNone/>
            </a:pPr>
            <a:endParaRPr lang="en-US" sz="1800" dirty="0">
              <a:solidFill>
                <a:srgbClr val="7030A0"/>
              </a:solidFill>
              <a:latin typeface="Courier" pitchFamily="2" charset="0"/>
            </a:endParaRPr>
          </a:p>
        </p:txBody>
      </p:sp>
    </p:spTree>
    <p:extLst>
      <p:ext uri="{BB962C8B-B14F-4D97-AF65-F5344CB8AC3E}">
        <p14:creationId xmlns:p14="http://schemas.microsoft.com/office/powerpoint/2010/main" val="28541330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74594" cy="5236179"/>
          </a:xfrm>
        </p:spPr>
        <p:txBody>
          <a:bodyPr>
            <a:normAutofit/>
          </a:bodyPr>
          <a:lstStyle/>
          <a:p>
            <a:pPr marL="0" indent="0">
              <a:buNone/>
            </a:pPr>
            <a:r>
              <a:rPr lang="en-US" dirty="0"/>
              <a:t>Create a function called roll that takes a quantity of dice to be rolled and a number of sides on each die and returns the total for that many dice being rolled.</a:t>
            </a:r>
          </a:p>
          <a:p>
            <a:pPr marL="0" indent="0">
              <a:buNone/>
            </a:pPr>
            <a:r>
              <a:rPr lang="en-US" dirty="0"/>
              <a:t>e.g. quantity 3 and sides 6 would return a number in the range 3 to 18 </a:t>
            </a:r>
          </a:p>
          <a:p>
            <a:pPr marL="0" indent="0">
              <a:buNone/>
            </a:pPr>
            <a:r>
              <a:rPr lang="en-US" dirty="0"/>
              <a:t>Default to quantity of 1 and 6 sided die.</a:t>
            </a:r>
          </a:p>
          <a:p>
            <a:pPr marL="0" indent="0">
              <a:buNone/>
            </a:pPr>
            <a:r>
              <a:rPr lang="en-US" dirty="0"/>
              <a:t>Use underscore prefix to eliminate requiring parameter names.</a:t>
            </a:r>
          </a:p>
          <a:p>
            <a:pPr marL="0" indent="0">
              <a:buNone/>
            </a:pPr>
            <a:r>
              <a:rPr lang="en-US" dirty="0"/>
              <a:t>Use  variable to keep track of the total. Use a for loop to iterate over a range to the quantity and then Int’s random method to select a number in the correct range.</a:t>
            </a:r>
          </a:p>
          <a:p>
            <a:pPr marL="0" indent="0">
              <a:buNone/>
            </a:pPr>
            <a:r>
              <a:rPr lang="en-US" dirty="0"/>
              <a:t>e.g. </a:t>
            </a:r>
          </a:p>
          <a:p>
            <a:pPr marL="0" indent="0">
              <a:buNone/>
            </a:pPr>
            <a:r>
              <a:rPr lang="en-US" dirty="0"/>
              <a:t>from random import </a:t>
            </a:r>
            <a:r>
              <a:rPr lang="en-US" dirty="0" err="1"/>
              <a:t>randint</a:t>
            </a:r>
            <a:endParaRPr lang="en-US" dirty="0"/>
          </a:p>
          <a:p>
            <a:pPr marL="0" indent="0">
              <a:buNone/>
            </a:pPr>
            <a:r>
              <a:rPr lang="en-US" dirty="0" err="1"/>
              <a:t>randint</a:t>
            </a:r>
            <a:r>
              <a:rPr lang="en-US" dirty="0"/>
              <a:t>(</a:t>
            </a:r>
            <a:r>
              <a:rPr lang="en-US" dirty="0" err="1"/>
              <a:t>from,to</a:t>
            </a:r>
            <a:r>
              <a:rPr lang="en-US" dirty="0"/>
              <a:t>)</a:t>
            </a:r>
          </a:p>
          <a:p>
            <a:pPr marL="0" indent="0">
              <a:buNone/>
            </a:pPr>
            <a:r>
              <a:rPr lang="en-US" dirty="0">
                <a:solidFill>
                  <a:schemeClr val="tx1"/>
                </a:solidFill>
                <a:latin typeface="Lato Light" panose="020F0302020204030203" pitchFamily="34" charset="77"/>
              </a:rPr>
              <a:t>We will use this function in the next exercise.</a:t>
            </a:r>
          </a:p>
          <a:p>
            <a:pPr marL="0" indent="0">
              <a:buNone/>
            </a:pPr>
            <a:endParaRPr lang="en-US" dirty="0">
              <a:solidFill>
                <a:srgbClr val="7030A0"/>
              </a:solidFill>
              <a:latin typeface="Courier" pitchFamily="2" charset="0"/>
            </a:endParaRP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11307242" cy="681422"/>
          </a:xfrm>
        </p:spPr>
        <p:txBody>
          <a:bodyPr/>
          <a:lstStyle/>
          <a:p>
            <a:r>
              <a:rPr lang="en-US" dirty="0">
                <a:latin typeface="Lato Black" panose="020F0502020204030203" pitchFamily="34" charset="77"/>
              </a:rPr>
              <a:t>Functions Exercise – Dice Part 1</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54</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rm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b="1" dirty="0">
              <a:solidFill>
                <a:srgbClr val="7030A0"/>
              </a:solidFill>
              <a:latin typeface="Courier" pitchFamily="2" charset="0"/>
            </a:endParaRPr>
          </a:p>
        </p:txBody>
      </p:sp>
      <p:sp>
        <p:nvSpPr>
          <p:cNvPr id="10" name="Content Placeholder 1">
            <a:extLst>
              <a:ext uri="{FF2B5EF4-FFF2-40B4-BE49-F238E27FC236}">
                <a16:creationId xmlns:a16="http://schemas.microsoft.com/office/drawing/2014/main" id="{F5684D61-BB83-C94D-913C-BB8129A855C5}"/>
              </a:ext>
            </a:extLst>
          </p:cNvPr>
          <p:cNvSpPr txBox="1">
            <a:spLocks/>
          </p:cNvSpPr>
          <p:nvPr/>
        </p:nvSpPr>
        <p:spPr>
          <a:xfrm>
            <a:off x="6291551" y="1332713"/>
            <a:ext cx="5474594" cy="5236179"/>
          </a:xfrm>
          <a:prstGeom prst="rect">
            <a:avLst/>
          </a:prstGeom>
        </p:spPr>
        <p:txBody>
          <a:bodyPr vert="horz" lIns="45720" tIns="22860" rIns="45720" bIns="22860" rtlCol="0">
            <a:norm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solidFill>
                  <a:srgbClr val="7030A0"/>
                </a:solidFill>
                <a:latin typeface="Courier" pitchFamily="2" charset="0"/>
              </a:rPr>
              <a:t>def</a:t>
            </a:r>
            <a:r>
              <a:rPr lang="en-US" sz="2000" dirty="0">
                <a:solidFill>
                  <a:srgbClr val="7030A0"/>
                </a:solidFill>
                <a:latin typeface="Courier" pitchFamily="2" charset="0"/>
              </a:rPr>
              <a:t> roll(</a:t>
            </a:r>
          </a:p>
          <a:p>
            <a:pPr marL="0" indent="0">
              <a:buNone/>
            </a:pPr>
            <a:r>
              <a:rPr lang="en-US" sz="2000" dirty="0">
                <a:solidFill>
                  <a:srgbClr val="7030A0"/>
                </a:solidFill>
                <a:latin typeface="Courier" pitchFamily="2" charset="0"/>
              </a:rPr>
              <a:t>	quantity: int = 1, </a:t>
            </a:r>
          </a:p>
          <a:p>
            <a:pPr marL="0" indent="0">
              <a:buNone/>
            </a:pPr>
            <a:r>
              <a:rPr lang="en-US" sz="2000" b="1" dirty="0">
                <a:solidFill>
                  <a:srgbClr val="7030A0"/>
                </a:solidFill>
                <a:latin typeface="Courier" pitchFamily="2" charset="0"/>
              </a:rPr>
              <a:t>	</a:t>
            </a:r>
            <a:r>
              <a:rPr lang="en-US" sz="2000" dirty="0">
                <a:solidFill>
                  <a:srgbClr val="7030A0"/>
                </a:solidFill>
                <a:latin typeface="Courier" pitchFamily="2" charset="0"/>
              </a:rPr>
              <a:t>sides: int = 6</a:t>
            </a:r>
          </a:p>
          <a:p>
            <a:pPr marL="0" indent="0">
              <a:buNone/>
            </a:pPr>
            <a:r>
              <a:rPr lang="en-US" sz="2000" dirty="0">
                <a:solidFill>
                  <a:srgbClr val="7030A0"/>
                </a:solidFill>
                <a:latin typeface="Courier" pitchFamily="2" charset="0"/>
              </a:rPr>
              <a:t>) -&gt; int:</a:t>
            </a:r>
          </a:p>
          <a:p>
            <a:pPr marL="0" indent="0">
              <a:buNone/>
            </a:pPr>
            <a:r>
              <a:rPr lang="en-US" sz="2000" dirty="0">
                <a:solidFill>
                  <a:srgbClr val="7030A0"/>
                </a:solidFill>
                <a:latin typeface="Courier" pitchFamily="2" charset="0"/>
              </a:rPr>
              <a:t>    total = 0</a:t>
            </a:r>
          </a:p>
          <a:p>
            <a:pPr marL="0" indent="0">
              <a:buNone/>
            </a:pPr>
            <a:r>
              <a:rPr lang="en-US" sz="2000" dirty="0">
                <a:solidFill>
                  <a:srgbClr val="7030A0"/>
                </a:solidFill>
                <a:latin typeface="Courier" pitchFamily="2" charset="0"/>
              </a:rPr>
              <a:t>    </a:t>
            </a:r>
            <a:r>
              <a:rPr lang="en-US" sz="2000" dirty="0">
                <a:solidFill>
                  <a:srgbClr val="77933C"/>
                </a:solidFill>
                <a:latin typeface="Courier" pitchFamily="2" charset="0"/>
              </a:rPr>
              <a:t># TODO Put your code here.</a:t>
            </a:r>
          </a:p>
          <a:p>
            <a:pPr marL="0" indent="0">
              <a:buNone/>
            </a:pPr>
            <a:r>
              <a:rPr lang="en-US" sz="2000" dirty="0">
                <a:solidFill>
                  <a:srgbClr val="7030A0"/>
                </a:solidFill>
                <a:latin typeface="Courier" pitchFamily="2" charset="0"/>
              </a:rPr>
              <a:t>    </a:t>
            </a:r>
            <a:r>
              <a:rPr lang="en-US" sz="2000" b="1" dirty="0">
                <a:solidFill>
                  <a:srgbClr val="7030A0"/>
                </a:solidFill>
                <a:latin typeface="Courier" pitchFamily="2" charset="0"/>
              </a:rPr>
              <a:t>return</a:t>
            </a:r>
            <a:r>
              <a:rPr lang="en-US" sz="2000" dirty="0">
                <a:solidFill>
                  <a:srgbClr val="7030A0"/>
                </a:solidFill>
                <a:latin typeface="Courier" pitchFamily="2" charset="0"/>
              </a:rPr>
              <a:t> total</a:t>
            </a:r>
          </a:p>
          <a:p>
            <a:pPr marL="0" indent="0">
              <a:buNone/>
            </a:pPr>
            <a:r>
              <a:rPr lang="en-US" sz="2000" dirty="0">
                <a:solidFill>
                  <a:srgbClr val="77933C"/>
                </a:solidFill>
                <a:latin typeface="Courier" pitchFamily="2" charset="0"/>
              </a:rPr>
              <a:t># Test</a:t>
            </a:r>
          </a:p>
          <a:p>
            <a:pPr marL="0" indent="0">
              <a:buNone/>
            </a:pPr>
            <a:r>
              <a:rPr lang="en-US" sz="2000" dirty="0">
                <a:solidFill>
                  <a:srgbClr val="7030A0"/>
                </a:solidFill>
                <a:latin typeface="Courier" pitchFamily="2" charset="0"/>
              </a:rPr>
              <a:t>print( roll(quantity:3,sides:6) )</a:t>
            </a:r>
          </a:p>
        </p:txBody>
      </p:sp>
    </p:spTree>
    <p:extLst>
      <p:ext uri="{BB962C8B-B14F-4D97-AF65-F5344CB8AC3E}">
        <p14:creationId xmlns:p14="http://schemas.microsoft.com/office/powerpoint/2010/main" val="1827358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74594" cy="5236179"/>
          </a:xfrm>
        </p:spPr>
        <p:txBody>
          <a:bodyPr>
            <a:normAutofit/>
          </a:bodyPr>
          <a:lstStyle/>
          <a:p>
            <a:pPr marL="0" indent="0">
              <a:buNone/>
            </a:pPr>
            <a:r>
              <a:rPr lang="en-US" dirty="0"/>
              <a:t>Create a function called </a:t>
            </a:r>
            <a:r>
              <a:rPr lang="en-US" b="1" i="1" dirty="0" err="1"/>
              <a:t>get_average_roll</a:t>
            </a:r>
            <a:r>
              <a:rPr lang="en-US" dirty="0"/>
              <a:t> that rolls a set of dice using the previous function a specific quantity of times. Divides the total of all rolls and returns the average.</a:t>
            </a:r>
          </a:p>
          <a:p>
            <a:pPr marL="0" indent="0">
              <a:buNone/>
            </a:pPr>
            <a:endParaRPr lang="en-US" dirty="0">
              <a:solidFill>
                <a:srgbClr val="7030A0"/>
              </a:solidFill>
              <a:latin typeface="Courier" pitchFamily="2" charset="0"/>
            </a:endParaRP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11307242" cy="681422"/>
          </a:xfrm>
        </p:spPr>
        <p:txBody>
          <a:bodyPr/>
          <a:lstStyle/>
          <a:p>
            <a:r>
              <a:rPr lang="en-US" dirty="0">
                <a:latin typeface="Lato Black" panose="020F0502020204030203" pitchFamily="34" charset="77"/>
              </a:rPr>
              <a:t>Functions Exercise – Dice Part 2</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55</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rm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b="1" dirty="0">
              <a:solidFill>
                <a:srgbClr val="7030A0"/>
              </a:solidFill>
              <a:latin typeface="Courier" pitchFamily="2" charset="0"/>
            </a:endParaRPr>
          </a:p>
        </p:txBody>
      </p:sp>
      <p:sp>
        <p:nvSpPr>
          <p:cNvPr id="10" name="Content Placeholder 1">
            <a:extLst>
              <a:ext uri="{FF2B5EF4-FFF2-40B4-BE49-F238E27FC236}">
                <a16:creationId xmlns:a16="http://schemas.microsoft.com/office/drawing/2014/main" id="{F5684D61-BB83-C94D-913C-BB8129A855C5}"/>
              </a:ext>
            </a:extLst>
          </p:cNvPr>
          <p:cNvSpPr txBox="1">
            <a:spLocks/>
          </p:cNvSpPr>
          <p:nvPr/>
        </p:nvSpPr>
        <p:spPr>
          <a:xfrm>
            <a:off x="6291551" y="1332713"/>
            <a:ext cx="5474594" cy="5236179"/>
          </a:xfrm>
          <a:prstGeom prst="rect">
            <a:avLst/>
          </a:prstGeom>
        </p:spPr>
        <p:txBody>
          <a:bodyPr vert="horz" lIns="45720" tIns="22860" rIns="45720" bIns="22860" rtlCol="0">
            <a:norm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solidFill>
                  <a:srgbClr val="7030A0"/>
                </a:solidFill>
                <a:latin typeface="Courier" pitchFamily="2" charset="0"/>
              </a:rPr>
              <a:t>def </a:t>
            </a:r>
            <a:r>
              <a:rPr lang="en-US" sz="1800" dirty="0" err="1">
                <a:solidFill>
                  <a:srgbClr val="7030A0"/>
                </a:solidFill>
                <a:latin typeface="Courier" pitchFamily="2" charset="0"/>
              </a:rPr>
              <a:t>get_average_roll</a:t>
            </a:r>
            <a:r>
              <a:rPr lang="en-US" sz="1800" dirty="0">
                <a:solidFill>
                  <a:srgbClr val="7030A0"/>
                </a:solidFill>
                <a:latin typeface="Courier" pitchFamily="2" charset="0"/>
              </a:rPr>
              <a:t>(quantity: int = 3) -&gt; float:</a:t>
            </a:r>
          </a:p>
          <a:p>
            <a:pPr marL="0" indent="0">
              <a:buNone/>
            </a:pPr>
            <a:r>
              <a:rPr lang="en-US" sz="1800" dirty="0">
                <a:solidFill>
                  <a:srgbClr val="7030A0"/>
                </a:solidFill>
                <a:latin typeface="Courier" pitchFamily="2" charset="0"/>
              </a:rPr>
              <a:t>        #TODO: Put your code here</a:t>
            </a:r>
          </a:p>
          <a:p>
            <a:pPr marL="0" indent="0">
              <a:buNone/>
            </a:pPr>
            <a:r>
              <a:rPr lang="en-US" sz="1800" dirty="0">
                <a:solidFill>
                  <a:srgbClr val="7030A0"/>
                </a:solidFill>
                <a:latin typeface="Courier" pitchFamily="2" charset="0"/>
              </a:rPr>
              <a:t>        total = 0</a:t>
            </a:r>
          </a:p>
          <a:p>
            <a:pPr marL="0" indent="0">
              <a:buNone/>
            </a:pPr>
            <a:r>
              <a:rPr lang="en-US" sz="1800" dirty="0">
                <a:solidFill>
                  <a:srgbClr val="7030A0"/>
                </a:solidFill>
                <a:latin typeface="Courier" pitchFamily="2" charset="0"/>
              </a:rPr>
              <a:t>        for </a:t>
            </a:r>
            <a:r>
              <a:rPr lang="en-US" sz="1800" dirty="0" err="1">
                <a:solidFill>
                  <a:srgbClr val="7030A0"/>
                </a:solidFill>
                <a:latin typeface="Courier" pitchFamily="2" charset="0"/>
              </a:rPr>
              <a:t>i</a:t>
            </a:r>
            <a:r>
              <a:rPr lang="en-US" sz="1800" dirty="0">
                <a:solidFill>
                  <a:srgbClr val="7030A0"/>
                </a:solidFill>
                <a:latin typeface="Courier" pitchFamily="2" charset="0"/>
              </a:rPr>
              <a:t> in range(0,quantity):</a:t>
            </a:r>
          </a:p>
          <a:p>
            <a:pPr marL="0" indent="0">
              <a:buNone/>
            </a:pPr>
            <a:r>
              <a:rPr lang="en-US" sz="1800" dirty="0">
                <a:solidFill>
                  <a:srgbClr val="7030A0"/>
                </a:solidFill>
                <a:latin typeface="Courier" pitchFamily="2" charset="0"/>
              </a:rPr>
              <a:t>                total += roll(1,6)</a:t>
            </a:r>
          </a:p>
          <a:p>
            <a:pPr marL="0" indent="0">
              <a:buNone/>
            </a:pPr>
            <a:r>
              <a:rPr lang="en-US" sz="1800" dirty="0">
                <a:solidFill>
                  <a:srgbClr val="7030A0"/>
                </a:solidFill>
                <a:latin typeface="Courier" pitchFamily="2" charset="0"/>
              </a:rPr>
              <a:t>        return total / quantity</a:t>
            </a:r>
          </a:p>
          <a:p>
            <a:pPr marL="0" indent="0">
              <a:buNone/>
            </a:pPr>
            <a:r>
              <a:rPr lang="en-US" sz="1800" dirty="0">
                <a:solidFill>
                  <a:srgbClr val="7030A0"/>
                </a:solidFill>
                <a:latin typeface="Courier" pitchFamily="2" charset="0"/>
              </a:rPr>
              <a:t># TEST</a:t>
            </a:r>
          </a:p>
          <a:p>
            <a:pPr marL="0" indent="0">
              <a:buNone/>
            </a:pPr>
            <a:r>
              <a:rPr lang="en-US" sz="1800" dirty="0">
                <a:solidFill>
                  <a:srgbClr val="7030A0"/>
                </a:solidFill>
                <a:latin typeface="Courier" pitchFamily="2" charset="0"/>
              </a:rPr>
              <a:t>print(</a:t>
            </a:r>
            <a:r>
              <a:rPr lang="en-US" sz="1800" dirty="0" err="1">
                <a:solidFill>
                  <a:srgbClr val="7030A0"/>
                </a:solidFill>
                <a:latin typeface="Courier" pitchFamily="2" charset="0"/>
              </a:rPr>
              <a:t>get_average_roll</a:t>
            </a:r>
            <a:r>
              <a:rPr lang="en-US" sz="1800" dirty="0">
                <a:solidFill>
                  <a:srgbClr val="7030A0"/>
                </a:solidFill>
                <a:latin typeface="Courier" pitchFamily="2" charset="0"/>
              </a:rPr>
              <a:t>(100))</a:t>
            </a:r>
          </a:p>
        </p:txBody>
      </p:sp>
    </p:spTree>
    <p:extLst>
      <p:ext uri="{BB962C8B-B14F-4D97-AF65-F5344CB8AC3E}">
        <p14:creationId xmlns:p14="http://schemas.microsoft.com/office/powerpoint/2010/main" val="15181109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74594" cy="5236179"/>
          </a:xfrm>
        </p:spPr>
        <p:txBody>
          <a:bodyPr>
            <a:normAutofit/>
          </a:bodyPr>
          <a:lstStyle/>
          <a:p>
            <a:pPr marL="0" indent="0">
              <a:buNone/>
            </a:pPr>
            <a:r>
              <a:rPr lang="en-US" dirty="0"/>
              <a:t>Create a function called </a:t>
            </a:r>
            <a:r>
              <a:rPr lang="en-US" b="1" i="1" dirty="0" err="1">
                <a:latin typeface="Lato Light" panose="020F0302020204030203" pitchFamily="34" charset="77"/>
              </a:rPr>
              <a:t>trackAverage</a:t>
            </a:r>
            <a:r>
              <a:rPr lang="en-US" dirty="0"/>
              <a:t> that rolls a set of dice of a specific quantity and sides</a:t>
            </a:r>
          </a:p>
          <a:p>
            <a:pPr marL="0" indent="0">
              <a:buNone/>
            </a:pPr>
            <a:r>
              <a:rPr lang="en-US" dirty="0"/>
              <a:t>Tracks the number of times each value occurs.</a:t>
            </a:r>
          </a:p>
          <a:p>
            <a:pPr marL="0" indent="0">
              <a:buNone/>
            </a:pPr>
            <a:r>
              <a:rPr lang="en-US" dirty="0"/>
              <a:t>They keys would be:</a:t>
            </a:r>
          </a:p>
          <a:p>
            <a:pPr marL="0" indent="0">
              <a:buNone/>
            </a:pPr>
            <a:r>
              <a:rPr lang="en-US" dirty="0"/>
              <a:t>3,4,5,6,7,8,9,10,11,12,13,14,15,16,17,18</a:t>
            </a:r>
          </a:p>
          <a:p>
            <a:pPr marL="0" indent="0">
              <a:buNone/>
            </a:pPr>
            <a:r>
              <a:rPr lang="en-US" dirty="0"/>
              <a:t>The value for each would start at 0 and increment each time that value comes up.</a:t>
            </a:r>
          </a:p>
          <a:p>
            <a:pPr marL="0" indent="0">
              <a:buNone/>
            </a:pPr>
            <a:endParaRPr lang="en-US" dirty="0">
              <a:solidFill>
                <a:srgbClr val="7030A0"/>
              </a:solidFill>
              <a:latin typeface="Courier" pitchFamily="2" charset="0"/>
            </a:endParaRPr>
          </a:p>
          <a:p>
            <a:pPr marL="0" indent="0">
              <a:buNone/>
            </a:pPr>
            <a:r>
              <a:rPr lang="en-US" dirty="0">
                <a:solidFill>
                  <a:srgbClr val="7030A0"/>
                </a:solidFill>
                <a:latin typeface="Courier" pitchFamily="2" charset="0"/>
              </a:rPr>
              <a:t>EXAMPLE OUTPUT:</a:t>
            </a:r>
          </a:p>
          <a:p>
            <a:pPr marL="0" indent="0">
              <a:buNone/>
            </a:pPr>
            <a:r>
              <a:rPr lang="en-US" dirty="0">
                <a:latin typeface="Courier" pitchFamily="2" charset="0"/>
              </a:rPr>
              <a:t>{3: 5, 4: 22, 5: 28, 6: 51, 7: 56, 8: 102, 9: 99, 10: 134, 11: 131, 12: 127, 13: 93, 14: 58, 15: 49, 16: 27, 17: 14, 18: 4}</a:t>
            </a:r>
          </a:p>
          <a:p>
            <a:pPr marL="0" indent="0">
              <a:buNone/>
            </a:pPr>
            <a:endParaRPr lang="en-US" dirty="0">
              <a:solidFill>
                <a:srgbClr val="7030A0"/>
              </a:solidFill>
              <a:latin typeface="Courier" pitchFamily="2" charset="0"/>
            </a:endParaRP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11307242" cy="681422"/>
          </a:xfrm>
        </p:spPr>
        <p:txBody>
          <a:bodyPr/>
          <a:lstStyle/>
          <a:p>
            <a:r>
              <a:rPr lang="en-US" dirty="0">
                <a:latin typeface="Lato Black" panose="020F0502020204030203" pitchFamily="34" charset="77"/>
              </a:rPr>
              <a:t>Functions Exercise – Dice Part 3</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56</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rm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b="1" dirty="0">
              <a:solidFill>
                <a:srgbClr val="7030A0"/>
              </a:solidFill>
              <a:latin typeface="Courier" pitchFamily="2" charset="0"/>
            </a:endParaRPr>
          </a:p>
        </p:txBody>
      </p:sp>
      <p:sp>
        <p:nvSpPr>
          <p:cNvPr id="10" name="Content Placeholder 1">
            <a:extLst>
              <a:ext uri="{FF2B5EF4-FFF2-40B4-BE49-F238E27FC236}">
                <a16:creationId xmlns:a16="http://schemas.microsoft.com/office/drawing/2014/main" id="{F5684D61-BB83-C94D-913C-BB8129A855C5}"/>
              </a:ext>
            </a:extLst>
          </p:cNvPr>
          <p:cNvSpPr txBox="1">
            <a:spLocks/>
          </p:cNvSpPr>
          <p:nvPr/>
        </p:nvSpPr>
        <p:spPr>
          <a:xfrm>
            <a:off x="6291551" y="1332713"/>
            <a:ext cx="5474594" cy="5236179"/>
          </a:xfrm>
          <a:prstGeom prst="rect">
            <a:avLst/>
          </a:prstGeom>
        </p:spPr>
        <p:txBody>
          <a:bodyPr vert="horz" lIns="45720" tIns="22860" rIns="45720" bIns="22860" rtlCol="0">
            <a:norm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None/>
            </a:pPr>
            <a:r>
              <a:rPr lang="en-US" sz="2000" b="1" dirty="0">
                <a:solidFill>
                  <a:srgbClr val="7030A0"/>
                </a:solidFill>
                <a:latin typeface="Courier" pitchFamily="2" charset="0"/>
              </a:rPr>
              <a:t>def</a:t>
            </a:r>
            <a:r>
              <a:rPr lang="en-US" sz="2000" dirty="0">
                <a:solidFill>
                  <a:srgbClr val="7030A0"/>
                </a:solidFill>
                <a:latin typeface="Courier" pitchFamily="2" charset="0"/>
              </a:rPr>
              <a:t> </a:t>
            </a:r>
            <a:r>
              <a:rPr lang="en-US" sz="2000" dirty="0" err="1">
                <a:solidFill>
                  <a:srgbClr val="7030A0"/>
                </a:solidFill>
                <a:latin typeface="Courier" pitchFamily="2" charset="0"/>
              </a:rPr>
              <a:t>trackAverage</a:t>
            </a:r>
            <a:r>
              <a:rPr lang="en-US" sz="2000" dirty="0">
                <a:solidFill>
                  <a:srgbClr val="7030A0"/>
                </a:solidFill>
                <a:latin typeface="Courier" pitchFamily="2" charset="0"/>
              </a:rPr>
              <a:t>(</a:t>
            </a:r>
          </a:p>
          <a:p>
            <a:pPr marL="0" indent="0">
              <a:spcBef>
                <a:spcPts val="0"/>
              </a:spcBef>
              <a:spcAft>
                <a:spcPts val="0"/>
              </a:spcAft>
              <a:buNone/>
            </a:pPr>
            <a:r>
              <a:rPr lang="en-US" sz="2000" dirty="0">
                <a:solidFill>
                  <a:srgbClr val="7030A0"/>
                </a:solidFill>
                <a:latin typeface="Courier" pitchFamily="2" charset="0"/>
              </a:rPr>
              <a:t>	times: int, </a:t>
            </a:r>
          </a:p>
          <a:p>
            <a:pPr marL="0" indent="0">
              <a:spcBef>
                <a:spcPts val="0"/>
              </a:spcBef>
              <a:spcAft>
                <a:spcPts val="0"/>
              </a:spcAft>
              <a:buNone/>
            </a:pPr>
            <a:r>
              <a:rPr lang="en-US" sz="2000" dirty="0">
                <a:solidFill>
                  <a:srgbClr val="7030A0"/>
                </a:solidFill>
                <a:latin typeface="Courier" pitchFamily="2" charset="0"/>
              </a:rPr>
              <a:t>	quantity: int = 3, </a:t>
            </a:r>
          </a:p>
          <a:p>
            <a:pPr marL="0" indent="0">
              <a:spcBef>
                <a:spcPts val="0"/>
              </a:spcBef>
              <a:spcAft>
                <a:spcPts val="0"/>
              </a:spcAft>
              <a:buNone/>
            </a:pPr>
            <a:r>
              <a:rPr lang="en-US" sz="2000" dirty="0">
                <a:solidFill>
                  <a:srgbClr val="7030A0"/>
                </a:solidFill>
                <a:latin typeface="Courier" pitchFamily="2" charset="0"/>
              </a:rPr>
              <a:t>	sides: int = 6</a:t>
            </a:r>
          </a:p>
          <a:p>
            <a:pPr marL="0" indent="0">
              <a:spcBef>
                <a:spcPts val="0"/>
              </a:spcBef>
              <a:spcAft>
                <a:spcPts val="0"/>
              </a:spcAft>
              <a:buNone/>
            </a:pPr>
            <a:r>
              <a:rPr lang="en-US" sz="2000" dirty="0">
                <a:solidFill>
                  <a:srgbClr val="7030A0"/>
                </a:solidFill>
                <a:latin typeface="Courier" pitchFamily="2" charset="0"/>
              </a:rPr>
              <a:t>) -&gt; {</a:t>
            </a:r>
            <a:r>
              <a:rPr lang="en-US" sz="2000" dirty="0" err="1">
                <a:solidFill>
                  <a:srgbClr val="7030A0"/>
                </a:solidFill>
                <a:latin typeface="Courier" pitchFamily="2" charset="0"/>
              </a:rPr>
              <a:t>int:int</a:t>
            </a:r>
            <a:r>
              <a:rPr lang="en-US" sz="2000" dirty="0">
                <a:solidFill>
                  <a:srgbClr val="7030A0"/>
                </a:solidFill>
                <a:latin typeface="Courier" pitchFamily="2" charset="0"/>
              </a:rPr>
              <a:t>}:</a:t>
            </a:r>
          </a:p>
          <a:p>
            <a:pPr marL="0" indent="0">
              <a:spcBef>
                <a:spcPts val="0"/>
              </a:spcBef>
              <a:spcAft>
                <a:spcPts val="0"/>
              </a:spcAft>
              <a:buNone/>
            </a:pPr>
            <a:r>
              <a:rPr lang="en-US" sz="2000" dirty="0">
                <a:solidFill>
                  <a:srgbClr val="7030A0"/>
                </a:solidFill>
                <a:latin typeface="Courier" pitchFamily="2" charset="0"/>
              </a:rPr>
              <a:t>	history = {}</a:t>
            </a:r>
          </a:p>
          <a:p>
            <a:pPr marL="0" indent="0">
              <a:spcBef>
                <a:spcPts val="0"/>
              </a:spcBef>
              <a:spcAft>
                <a:spcPts val="0"/>
              </a:spcAft>
              <a:buNone/>
            </a:pPr>
            <a:r>
              <a:rPr lang="en-US" sz="2000" b="1" dirty="0">
                <a:solidFill>
                  <a:srgbClr val="7030A0"/>
                </a:solidFill>
                <a:latin typeface="Courier" pitchFamily="2" charset="0"/>
              </a:rPr>
              <a:t>	# TODO Put your code here</a:t>
            </a:r>
          </a:p>
          <a:p>
            <a:pPr marL="0" indent="0">
              <a:spcBef>
                <a:spcPts val="0"/>
              </a:spcBef>
              <a:spcAft>
                <a:spcPts val="0"/>
              </a:spcAft>
              <a:buNone/>
            </a:pPr>
            <a:r>
              <a:rPr lang="en-US" sz="2000" b="1" dirty="0">
                <a:solidFill>
                  <a:srgbClr val="7030A0"/>
                </a:solidFill>
                <a:latin typeface="Courier" pitchFamily="2" charset="0"/>
              </a:rPr>
              <a:t>	return</a:t>
            </a:r>
            <a:r>
              <a:rPr lang="en-US" sz="2000" dirty="0">
                <a:solidFill>
                  <a:srgbClr val="7030A0"/>
                </a:solidFill>
                <a:latin typeface="Courier" pitchFamily="2" charset="0"/>
              </a:rPr>
              <a:t> history</a:t>
            </a:r>
          </a:p>
          <a:p>
            <a:pPr marL="0" indent="0">
              <a:spcBef>
                <a:spcPts val="0"/>
              </a:spcBef>
              <a:spcAft>
                <a:spcPts val="0"/>
              </a:spcAft>
              <a:buNone/>
            </a:pPr>
            <a:endParaRPr lang="en-US" sz="2000" dirty="0">
              <a:solidFill>
                <a:srgbClr val="7030A0"/>
              </a:solidFill>
              <a:latin typeface="Courier" pitchFamily="2" charset="0"/>
            </a:endParaRPr>
          </a:p>
          <a:p>
            <a:pPr marL="0" indent="0">
              <a:spcBef>
                <a:spcPts val="0"/>
              </a:spcBef>
              <a:spcAft>
                <a:spcPts val="0"/>
              </a:spcAft>
              <a:buNone/>
            </a:pPr>
            <a:endParaRPr lang="en-US" sz="2000" dirty="0">
              <a:solidFill>
                <a:srgbClr val="7030A0"/>
              </a:solidFill>
              <a:latin typeface="Courier" pitchFamily="2" charset="0"/>
            </a:endParaRPr>
          </a:p>
          <a:p>
            <a:pPr marL="0" indent="0">
              <a:spcBef>
                <a:spcPts val="0"/>
              </a:spcBef>
              <a:spcAft>
                <a:spcPts val="0"/>
              </a:spcAft>
              <a:buNone/>
            </a:pPr>
            <a:r>
              <a:rPr lang="en-US" sz="2000" dirty="0">
                <a:solidFill>
                  <a:srgbClr val="77933C"/>
                </a:solidFill>
                <a:latin typeface="Courier" pitchFamily="2" charset="0"/>
              </a:rPr>
              <a:t># TEST</a:t>
            </a:r>
          </a:p>
          <a:p>
            <a:pPr marL="0" indent="0">
              <a:spcBef>
                <a:spcPts val="0"/>
              </a:spcBef>
              <a:spcAft>
                <a:spcPts val="0"/>
              </a:spcAft>
              <a:buNone/>
            </a:pPr>
            <a:r>
              <a:rPr lang="en-US" sz="2000" dirty="0">
                <a:solidFill>
                  <a:srgbClr val="7030A0"/>
                </a:solidFill>
                <a:latin typeface="Courier" pitchFamily="2" charset="0"/>
              </a:rPr>
              <a:t>print(</a:t>
            </a:r>
            <a:r>
              <a:rPr lang="en-US" sz="2000" dirty="0" err="1">
                <a:solidFill>
                  <a:srgbClr val="7030A0"/>
                </a:solidFill>
                <a:latin typeface="Courier" pitchFamily="2" charset="0"/>
              </a:rPr>
              <a:t>trackAverage</a:t>
            </a:r>
            <a:r>
              <a:rPr lang="en-US" sz="2000" dirty="0">
                <a:solidFill>
                  <a:srgbClr val="7030A0"/>
                </a:solidFill>
                <a:latin typeface="Courier" pitchFamily="2" charset="0"/>
              </a:rPr>
              <a:t>(1000))</a:t>
            </a:r>
          </a:p>
        </p:txBody>
      </p:sp>
    </p:spTree>
    <p:extLst>
      <p:ext uri="{BB962C8B-B14F-4D97-AF65-F5344CB8AC3E}">
        <p14:creationId xmlns:p14="http://schemas.microsoft.com/office/powerpoint/2010/main" val="32301970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74594" cy="5236179"/>
          </a:xfrm>
        </p:spPr>
        <p:txBody>
          <a:bodyPr>
            <a:normAutofit/>
          </a:bodyPr>
          <a:lstStyle/>
          <a:p>
            <a:pPr marL="0" indent="0">
              <a:buNone/>
            </a:pPr>
            <a:r>
              <a:rPr lang="en-US" dirty="0">
                <a:solidFill>
                  <a:schemeClr val="tx1"/>
                </a:solidFill>
                <a:latin typeface="Lato Light" panose="020F0302020204030203" pitchFamily="34" charset="77"/>
              </a:rPr>
              <a:t>Create a function called </a:t>
            </a:r>
            <a:r>
              <a:rPr lang="en-US" b="1" i="1" dirty="0" err="1">
                <a:solidFill>
                  <a:schemeClr val="tx1"/>
                </a:solidFill>
                <a:latin typeface="Lato Light" panose="020F0302020204030203" pitchFamily="34" charset="77"/>
              </a:rPr>
              <a:t>chart_average</a:t>
            </a:r>
            <a:r>
              <a:rPr lang="en-US" b="1" i="1" dirty="0">
                <a:solidFill>
                  <a:schemeClr val="tx1"/>
                </a:solidFill>
                <a:latin typeface="Lato Light" panose="020F0302020204030203" pitchFamily="34" charset="77"/>
              </a:rPr>
              <a:t>(data)</a:t>
            </a:r>
            <a:r>
              <a:rPr lang="en-US" dirty="0">
                <a:solidFill>
                  <a:schemeClr val="tx1"/>
                </a:solidFill>
                <a:latin typeface="Lato Light" panose="020F0302020204030203" pitchFamily="34" charset="77"/>
              </a:rPr>
              <a:t> that displays the historical data from the previous exercise as a histogram (horizontal bar chart). See example on the right.</a:t>
            </a:r>
          </a:p>
          <a:p>
            <a:pPr marL="0" indent="0">
              <a:buNone/>
            </a:pPr>
            <a:r>
              <a:rPr lang="en-US" dirty="0">
                <a:solidFill>
                  <a:schemeClr val="tx1"/>
                </a:solidFill>
                <a:latin typeface="Lato Light" panose="020F0302020204030203" pitchFamily="34" charset="77"/>
              </a:rPr>
              <a:t>You will need a repeat a string multiple times.</a:t>
            </a:r>
          </a:p>
          <a:p>
            <a:pPr marL="0" indent="0">
              <a:buNone/>
            </a:pPr>
            <a:r>
              <a:rPr lang="en-US" dirty="0">
                <a:latin typeface="Lato Light" panose="020F0302020204030203" pitchFamily="34" charset="77"/>
              </a:rPr>
              <a:t>In python you can simply multiply a string times an integer like this:</a:t>
            </a:r>
            <a:endParaRPr lang="en-US" dirty="0">
              <a:solidFill>
                <a:schemeClr val="tx1"/>
              </a:solidFill>
              <a:latin typeface="Lato Light" panose="020F0302020204030203" pitchFamily="34" charset="77"/>
            </a:endParaRPr>
          </a:p>
          <a:p>
            <a:pPr marL="0" indent="0">
              <a:spcBef>
                <a:spcPts val="0"/>
              </a:spcBef>
              <a:spcAft>
                <a:spcPts val="0"/>
              </a:spcAft>
              <a:buNone/>
            </a:pPr>
            <a:r>
              <a:rPr lang="en-US" dirty="0">
                <a:latin typeface="Courier" pitchFamily="2" charset="0"/>
              </a:rPr>
              <a:t>print(symbol * times)</a:t>
            </a:r>
          </a:p>
          <a:p>
            <a:pPr marL="0" indent="0">
              <a:spcBef>
                <a:spcPts val="0"/>
              </a:spcBef>
              <a:spcAft>
                <a:spcPts val="0"/>
              </a:spcAft>
              <a:buNone/>
            </a:pPr>
            <a:endParaRPr lang="en-US" dirty="0">
              <a:solidFill>
                <a:schemeClr val="tx1"/>
              </a:solidFill>
              <a:latin typeface="Lato Light" panose="020F0302020204030203" pitchFamily="34" charset="77"/>
            </a:endParaRPr>
          </a:p>
          <a:p>
            <a:pPr marL="0" indent="0">
              <a:buNone/>
            </a:pPr>
            <a:r>
              <a:rPr lang="en-US" dirty="0">
                <a:solidFill>
                  <a:schemeClr val="tx1"/>
                </a:solidFill>
                <a:latin typeface="Lato Light" panose="020F0302020204030203" pitchFamily="34" charset="77"/>
              </a:rPr>
              <a:t>Bonus points for displaying the keys and values in the chart.</a:t>
            </a:r>
          </a:p>
          <a:p>
            <a:pPr marL="0" indent="0">
              <a:buNone/>
            </a:pPr>
            <a:r>
              <a:rPr lang="en-US" dirty="0">
                <a:solidFill>
                  <a:schemeClr val="tx1"/>
                </a:solidFill>
                <a:latin typeface="Lato Light" panose="020F0302020204030203" pitchFamily="34" charset="77"/>
              </a:rPr>
              <a:t>Extra bonus points for fitting the graph to a specific size (e.g. 40 characters wide)</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11307242" cy="681422"/>
          </a:xfrm>
        </p:spPr>
        <p:txBody>
          <a:bodyPr/>
          <a:lstStyle/>
          <a:p>
            <a:r>
              <a:rPr lang="en-US" dirty="0">
                <a:latin typeface="Lato Black" panose="020F0502020204030203" pitchFamily="34" charset="77"/>
              </a:rPr>
              <a:t>Functions Exercise – Dice Part 4</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57</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rm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b="1" dirty="0">
              <a:solidFill>
                <a:srgbClr val="7030A0"/>
              </a:solidFill>
              <a:latin typeface="Courier" pitchFamily="2" charset="0"/>
            </a:endParaRPr>
          </a:p>
        </p:txBody>
      </p:sp>
      <p:sp>
        <p:nvSpPr>
          <p:cNvPr id="10" name="Content Placeholder 1">
            <a:extLst>
              <a:ext uri="{FF2B5EF4-FFF2-40B4-BE49-F238E27FC236}">
                <a16:creationId xmlns:a16="http://schemas.microsoft.com/office/drawing/2014/main" id="{F5684D61-BB83-C94D-913C-BB8129A855C5}"/>
              </a:ext>
            </a:extLst>
          </p:cNvPr>
          <p:cNvSpPr txBox="1">
            <a:spLocks/>
          </p:cNvSpPr>
          <p:nvPr/>
        </p:nvSpPr>
        <p:spPr>
          <a:xfrm>
            <a:off x="6291551" y="1332713"/>
            <a:ext cx="5474594" cy="5236179"/>
          </a:xfrm>
          <a:prstGeom prst="rect">
            <a:avLst/>
          </a:prstGeom>
        </p:spPr>
        <p:txBody>
          <a:bodyPr vert="horz" lIns="45720" tIns="22860" rIns="45720" bIns="22860" rtlCol="0">
            <a:normAutofit fontScale="25000" lnSpcReduction="20000"/>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latin typeface="Courier" pitchFamily="2" charset="0"/>
              </a:rPr>
              <a:t>|**</a:t>
            </a:r>
            <a:endParaRPr lang="en-US" sz="1800" dirty="0">
              <a:latin typeface="Courier" pitchFamily="2" charset="0"/>
            </a:endParaRPr>
          </a:p>
          <a:p>
            <a:pPr marL="0" indent="0">
              <a:buNone/>
            </a:pPr>
            <a:r>
              <a:rPr lang="en-US" sz="1800" b="1" dirty="0">
                <a:latin typeface="Courier" pitchFamily="2" charset="0"/>
              </a:rPr>
              <a:t>|*****</a:t>
            </a:r>
            <a:endParaRPr lang="en-US" sz="1800" dirty="0">
              <a:latin typeface="Courier" pitchFamily="2" charset="0"/>
            </a:endParaRPr>
          </a:p>
          <a:p>
            <a:pPr marL="0" indent="0">
              <a:buNone/>
            </a:pPr>
            <a:r>
              <a:rPr lang="en-US" sz="1800" b="1" dirty="0">
                <a:latin typeface="Courier" pitchFamily="2" charset="0"/>
              </a:rPr>
              <a:t>|*********</a:t>
            </a:r>
            <a:endParaRPr lang="en-US" sz="1800" dirty="0">
              <a:latin typeface="Courier" pitchFamily="2" charset="0"/>
            </a:endParaRPr>
          </a:p>
          <a:p>
            <a:pPr marL="0" indent="0">
              <a:buNone/>
            </a:pPr>
            <a:r>
              <a:rPr lang="en-US" sz="1800" b="1" dirty="0">
                <a:latin typeface="Courier" pitchFamily="2" charset="0"/>
              </a:rPr>
              <a:t>|***************</a:t>
            </a:r>
            <a:endParaRPr lang="en-US" sz="1800" dirty="0">
              <a:latin typeface="Courier" pitchFamily="2" charset="0"/>
            </a:endParaRPr>
          </a:p>
          <a:p>
            <a:pPr marL="0" indent="0">
              <a:buNone/>
            </a:pPr>
            <a:r>
              <a:rPr lang="en-US" sz="1800" b="1" dirty="0">
                <a:latin typeface="Courier" pitchFamily="2" charset="0"/>
              </a:rPr>
              <a:t>|***********************</a:t>
            </a:r>
            <a:endParaRPr lang="en-US" sz="1800" dirty="0">
              <a:latin typeface="Courier" pitchFamily="2" charset="0"/>
            </a:endParaRPr>
          </a:p>
          <a:p>
            <a:pPr marL="0" indent="0">
              <a:buNone/>
            </a:pPr>
            <a:r>
              <a:rPr lang="en-US" sz="1800" b="1" dirty="0">
                <a:latin typeface="Courier" pitchFamily="2" charset="0"/>
              </a:rPr>
              <a:t>|********************************</a:t>
            </a:r>
            <a:endParaRPr lang="en-US" sz="1800" dirty="0">
              <a:latin typeface="Courier" pitchFamily="2" charset="0"/>
            </a:endParaRPr>
          </a:p>
          <a:p>
            <a:pPr marL="0" indent="0">
              <a:buNone/>
            </a:pPr>
            <a:r>
              <a:rPr lang="en-US" sz="1800" b="1" dirty="0">
                <a:latin typeface="Courier" pitchFamily="2" charset="0"/>
              </a:rPr>
              <a:t>|**************************************</a:t>
            </a:r>
            <a:endParaRPr lang="en-US" sz="1800" dirty="0">
              <a:latin typeface="Courier" pitchFamily="2" charset="0"/>
            </a:endParaRPr>
          </a:p>
          <a:p>
            <a:pPr marL="0" indent="0">
              <a:buNone/>
            </a:pPr>
            <a:r>
              <a:rPr lang="en-US" sz="1800" b="1" dirty="0">
                <a:latin typeface="Courier" pitchFamily="2" charset="0"/>
              </a:rPr>
              <a:t>|*****************************************</a:t>
            </a:r>
            <a:endParaRPr lang="en-US" sz="1800" dirty="0">
              <a:latin typeface="Courier" pitchFamily="2" charset="0"/>
            </a:endParaRPr>
          </a:p>
          <a:p>
            <a:pPr marL="0" indent="0">
              <a:buNone/>
            </a:pPr>
            <a:r>
              <a:rPr lang="en-US" sz="1800" b="1" dirty="0">
                <a:latin typeface="Courier" pitchFamily="2" charset="0"/>
              </a:rPr>
              <a:t>|****************************************</a:t>
            </a:r>
            <a:endParaRPr lang="en-US" sz="1800" dirty="0">
              <a:latin typeface="Courier" pitchFamily="2" charset="0"/>
            </a:endParaRPr>
          </a:p>
          <a:p>
            <a:pPr marL="0" indent="0">
              <a:buNone/>
            </a:pPr>
            <a:r>
              <a:rPr lang="en-US" sz="1800" b="1" dirty="0">
                <a:latin typeface="Courier" pitchFamily="2" charset="0"/>
              </a:rPr>
              <a:t>|*************************************</a:t>
            </a:r>
            <a:endParaRPr lang="en-US" sz="1800" dirty="0">
              <a:latin typeface="Courier" pitchFamily="2" charset="0"/>
            </a:endParaRPr>
          </a:p>
          <a:p>
            <a:pPr marL="0" indent="0">
              <a:buNone/>
            </a:pPr>
            <a:r>
              <a:rPr lang="en-US" sz="1800" b="1" dirty="0">
                <a:latin typeface="Courier" pitchFamily="2" charset="0"/>
              </a:rPr>
              <a:t>|********************************</a:t>
            </a:r>
            <a:endParaRPr lang="en-US" sz="1800" dirty="0">
              <a:latin typeface="Courier" pitchFamily="2" charset="0"/>
            </a:endParaRPr>
          </a:p>
          <a:p>
            <a:pPr marL="0" indent="0">
              <a:buNone/>
            </a:pPr>
            <a:r>
              <a:rPr lang="en-US" sz="1800" b="1" dirty="0">
                <a:latin typeface="Courier" pitchFamily="2" charset="0"/>
              </a:rPr>
              <a:t>|***********************</a:t>
            </a:r>
            <a:endParaRPr lang="en-US" sz="1800" dirty="0">
              <a:latin typeface="Courier" pitchFamily="2" charset="0"/>
            </a:endParaRPr>
          </a:p>
          <a:p>
            <a:pPr marL="0" indent="0">
              <a:buNone/>
            </a:pPr>
            <a:r>
              <a:rPr lang="en-US" sz="1800" b="1" dirty="0">
                <a:latin typeface="Courier" pitchFamily="2" charset="0"/>
              </a:rPr>
              <a:t>|***************</a:t>
            </a:r>
            <a:endParaRPr lang="en-US" sz="1800" dirty="0">
              <a:latin typeface="Courier" pitchFamily="2" charset="0"/>
            </a:endParaRPr>
          </a:p>
          <a:p>
            <a:pPr marL="0" indent="0">
              <a:buNone/>
            </a:pPr>
            <a:r>
              <a:rPr lang="en-US" sz="1800" b="1" dirty="0">
                <a:latin typeface="Courier" pitchFamily="2" charset="0"/>
              </a:rPr>
              <a:t>|*********</a:t>
            </a:r>
            <a:endParaRPr lang="en-US" sz="1800" dirty="0">
              <a:latin typeface="Courier" pitchFamily="2" charset="0"/>
            </a:endParaRPr>
          </a:p>
          <a:p>
            <a:pPr marL="0" indent="0">
              <a:buNone/>
            </a:pPr>
            <a:r>
              <a:rPr lang="en-US" sz="1800" b="1" dirty="0">
                <a:latin typeface="Courier" pitchFamily="2" charset="0"/>
              </a:rPr>
              <a:t>|*****</a:t>
            </a:r>
            <a:endParaRPr lang="en-US" sz="1800" dirty="0">
              <a:latin typeface="Courier" pitchFamily="2" charset="0"/>
            </a:endParaRPr>
          </a:p>
          <a:p>
            <a:pPr marL="0" indent="0">
              <a:buNone/>
            </a:pPr>
            <a:r>
              <a:rPr lang="en-US" sz="1800" b="1" dirty="0">
                <a:latin typeface="Courier" pitchFamily="2" charset="0"/>
              </a:rPr>
              <a:t>|**</a:t>
            </a:r>
            <a:endParaRPr lang="en-US" sz="1800" dirty="0">
              <a:latin typeface="Courier" pitchFamily="2" charset="0"/>
            </a:endParaRPr>
          </a:p>
          <a:p>
            <a:pPr marL="0" indent="0">
              <a:spcBef>
                <a:spcPts val="0"/>
              </a:spcBef>
              <a:spcAft>
                <a:spcPts val="0"/>
              </a:spcAft>
              <a:buNone/>
            </a:pPr>
            <a:endParaRPr lang="en-US" sz="2000" dirty="0">
              <a:solidFill>
                <a:srgbClr val="7030A0"/>
              </a:solidFill>
              <a:latin typeface="Courier" pitchFamily="2" charset="0"/>
            </a:endParaRPr>
          </a:p>
        </p:txBody>
      </p:sp>
    </p:spTree>
    <p:extLst>
      <p:ext uri="{BB962C8B-B14F-4D97-AF65-F5344CB8AC3E}">
        <p14:creationId xmlns:p14="http://schemas.microsoft.com/office/powerpoint/2010/main" val="1645526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74594" cy="5236179"/>
          </a:xfrm>
        </p:spPr>
        <p:txBody>
          <a:bodyPr>
            <a:normAutofit/>
          </a:bodyPr>
          <a:lstStyle/>
          <a:p>
            <a:pPr marL="0" indent="0">
              <a:buNone/>
            </a:pPr>
            <a:r>
              <a:rPr lang="en-US" dirty="0"/>
              <a:t>Write a function named </a:t>
            </a:r>
            <a:r>
              <a:rPr lang="en-US" b="1" i="1" dirty="0" err="1"/>
              <a:t>reverse_me</a:t>
            </a:r>
            <a:r>
              <a:rPr lang="en-US" dirty="0"/>
              <a:t> that takes a string as a parameter, and returns the reversed string.</a:t>
            </a:r>
          </a:p>
          <a:p>
            <a:pPr marL="0" indent="0">
              <a:buNone/>
            </a:pPr>
            <a:r>
              <a:rPr lang="en-US" dirty="0"/>
              <a:t>Do this without using pythons [::-1] slice shortcut.</a:t>
            </a:r>
          </a:p>
          <a:p>
            <a:pPr marL="0" indent="0">
              <a:buNone/>
            </a:pPr>
            <a:r>
              <a:rPr lang="en-US" dirty="0"/>
              <a:t> </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11307242" cy="681422"/>
          </a:xfrm>
        </p:spPr>
        <p:txBody>
          <a:bodyPr/>
          <a:lstStyle/>
          <a:p>
            <a:r>
              <a:rPr lang="en-US" dirty="0">
                <a:latin typeface="Lato Black" panose="020F0502020204030203" pitchFamily="34" charset="77"/>
              </a:rPr>
              <a:t>Functions Exercise – </a:t>
            </a:r>
            <a:r>
              <a:rPr lang="en-US" dirty="0" err="1">
                <a:latin typeface="Lato Black" panose="020F0502020204030203" pitchFamily="34" charset="77"/>
              </a:rPr>
              <a:t>reverse_me</a:t>
            </a:r>
            <a:endParaRPr lang="en-US" dirty="0">
              <a:latin typeface="Lato Black" panose="020F0502020204030203" pitchFamily="34" charset="77"/>
            </a:endParaRP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58</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rm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b="1" dirty="0">
              <a:solidFill>
                <a:srgbClr val="7030A0"/>
              </a:solidFill>
              <a:latin typeface="Courier" pitchFamily="2" charset="0"/>
            </a:endParaRPr>
          </a:p>
        </p:txBody>
      </p:sp>
      <p:sp>
        <p:nvSpPr>
          <p:cNvPr id="10" name="Content Placeholder 1">
            <a:extLst>
              <a:ext uri="{FF2B5EF4-FFF2-40B4-BE49-F238E27FC236}">
                <a16:creationId xmlns:a16="http://schemas.microsoft.com/office/drawing/2014/main" id="{F5684D61-BB83-C94D-913C-BB8129A855C5}"/>
              </a:ext>
            </a:extLst>
          </p:cNvPr>
          <p:cNvSpPr txBox="1">
            <a:spLocks/>
          </p:cNvSpPr>
          <p:nvPr/>
        </p:nvSpPr>
        <p:spPr>
          <a:xfrm>
            <a:off x="6291551" y="1332713"/>
            <a:ext cx="5474594" cy="5236179"/>
          </a:xfrm>
          <a:prstGeom prst="rect">
            <a:avLst/>
          </a:prstGeom>
        </p:spPr>
        <p:txBody>
          <a:bodyPr vert="horz" lIns="45720" tIns="22860" rIns="45720" bIns="22860" rtlCol="0">
            <a:norm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None/>
            </a:pPr>
            <a:r>
              <a:rPr lang="en-US" sz="2000" dirty="0">
                <a:solidFill>
                  <a:srgbClr val="7030A0"/>
                </a:solidFill>
                <a:latin typeface="Courier" pitchFamily="2" charset="0"/>
              </a:rPr>
              <a:t>def </a:t>
            </a:r>
            <a:r>
              <a:rPr lang="en-US" sz="2000" dirty="0" err="1">
                <a:solidFill>
                  <a:srgbClr val="7030A0"/>
                </a:solidFill>
                <a:latin typeface="Courier" pitchFamily="2" charset="0"/>
              </a:rPr>
              <a:t>reverse_me</a:t>
            </a:r>
            <a:r>
              <a:rPr lang="en-US" sz="2000" dirty="0">
                <a:solidFill>
                  <a:srgbClr val="7030A0"/>
                </a:solidFill>
                <a:latin typeface="Courier" pitchFamily="2" charset="0"/>
              </a:rPr>
              <a:t>(</a:t>
            </a:r>
          </a:p>
          <a:p>
            <a:pPr marL="0" indent="0">
              <a:spcBef>
                <a:spcPts val="0"/>
              </a:spcBef>
              <a:spcAft>
                <a:spcPts val="0"/>
              </a:spcAft>
              <a:buNone/>
            </a:pPr>
            <a:r>
              <a:rPr lang="en-US" sz="2000" dirty="0">
                <a:solidFill>
                  <a:srgbClr val="7030A0"/>
                </a:solidFill>
                <a:latin typeface="Courier" pitchFamily="2" charset="0"/>
              </a:rPr>
              <a:t>	_ </a:t>
            </a:r>
            <a:r>
              <a:rPr lang="en-US" sz="2000" dirty="0" err="1">
                <a:solidFill>
                  <a:srgbClr val="7030A0"/>
                </a:solidFill>
                <a:latin typeface="Courier" pitchFamily="2" charset="0"/>
              </a:rPr>
              <a:t>input:str</a:t>
            </a:r>
            <a:endParaRPr lang="en-US" sz="2000" dirty="0">
              <a:solidFill>
                <a:srgbClr val="7030A0"/>
              </a:solidFill>
              <a:latin typeface="Courier" pitchFamily="2" charset="0"/>
            </a:endParaRPr>
          </a:p>
          <a:p>
            <a:pPr marL="0" indent="0">
              <a:spcBef>
                <a:spcPts val="0"/>
              </a:spcBef>
              <a:spcAft>
                <a:spcPts val="0"/>
              </a:spcAft>
              <a:buNone/>
            </a:pPr>
            <a:r>
              <a:rPr lang="en-US" sz="2000" dirty="0">
                <a:solidFill>
                  <a:srgbClr val="7030A0"/>
                </a:solidFill>
                <a:latin typeface="Courier" pitchFamily="2" charset="0"/>
              </a:rPr>
              <a:t>) -&gt; str:</a:t>
            </a:r>
          </a:p>
          <a:p>
            <a:pPr marL="0" indent="0">
              <a:spcBef>
                <a:spcPts val="0"/>
              </a:spcBef>
              <a:spcAft>
                <a:spcPts val="0"/>
              </a:spcAft>
              <a:buNone/>
            </a:pPr>
            <a:r>
              <a:rPr lang="en-US" sz="2000" dirty="0">
                <a:solidFill>
                  <a:srgbClr val="7030A0"/>
                </a:solidFill>
                <a:latin typeface="Courier" pitchFamily="2" charset="0"/>
              </a:rPr>
              <a:t>	# TODO: Put Your Code Here</a:t>
            </a:r>
          </a:p>
          <a:p>
            <a:pPr marL="0" indent="0">
              <a:spcBef>
                <a:spcPts val="0"/>
              </a:spcBef>
              <a:spcAft>
                <a:spcPts val="0"/>
              </a:spcAft>
              <a:buNone/>
            </a:pPr>
            <a:endParaRPr lang="en-US" sz="2000" dirty="0">
              <a:solidFill>
                <a:srgbClr val="7030A0"/>
              </a:solidFill>
              <a:latin typeface="Courier" pitchFamily="2" charset="0"/>
            </a:endParaRPr>
          </a:p>
          <a:p>
            <a:pPr marL="0" indent="0">
              <a:spcBef>
                <a:spcPts val="0"/>
              </a:spcBef>
              <a:spcAft>
                <a:spcPts val="0"/>
              </a:spcAft>
              <a:buNone/>
            </a:pPr>
            <a:endParaRPr lang="en-US" sz="2000" dirty="0">
              <a:solidFill>
                <a:srgbClr val="7030A0"/>
              </a:solidFill>
              <a:latin typeface="Courier" pitchFamily="2" charset="0"/>
            </a:endParaRPr>
          </a:p>
          <a:p>
            <a:pPr marL="0" indent="0">
              <a:spcBef>
                <a:spcPts val="0"/>
              </a:spcBef>
              <a:spcAft>
                <a:spcPts val="0"/>
              </a:spcAft>
              <a:buNone/>
            </a:pPr>
            <a:r>
              <a:rPr lang="en-US" sz="2000" dirty="0">
                <a:solidFill>
                  <a:srgbClr val="7030A0"/>
                </a:solidFill>
                <a:latin typeface="Courier" pitchFamily="2" charset="0"/>
              </a:rPr>
              <a:t># TEST</a:t>
            </a:r>
          </a:p>
          <a:p>
            <a:pPr marL="0" indent="0">
              <a:spcBef>
                <a:spcPts val="0"/>
              </a:spcBef>
              <a:spcAft>
                <a:spcPts val="0"/>
              </a:spcAft>
              <a:buNone/>
            </a:pPr>
            <a:endParaRPr lang="en-US" sz="2000" dirty="0">
              <a:solidFill>
                <a:srgbClr val="7030A0"/>
              </a:solidFill>
              <a:latin typeface="Courier" pitchFamily="2" charset="0"/>
            </a:endParaRPr>
          </a:p>
          <a:p>
            <a:pPr marL="0" indent="0">
              <a:spcBef>
                <a:spcPts val="0"/>
              </a:spcBef>
              <a:spcAft>
                <a:spcPts val="0"/>
              </a:spcAft>
              <a:buNone/>
            </a:pPr>
            <a:r>
              <a:rPr lang="en-US" sz="2000" dirty="0">
                <a:solidFill>
                  <a:srgbClr val="7030A0"/>
                </a:solidFill>
                <a:latin typeface="Courier" pitchFamily="2" charset="0"/>
              </a:rPr>
              <a:t>result = </a:t>
            </a:r>
            <a:r>
              <a:rPr lang="en-US" sz="2000" dirty="0" err="1">
                <a:solidFill>
                  <a:srgbClr val="7030A0"/>
                </a:solidFill>
                <a:latin typeface="Courier" pitchFamily="2" charset="0"/>
              </a:rPr>
              <a:t>reverse_me</a:t>
            </a:r>
            <a:r>
              <a:rPr lang="en-US" sz="2000" dirty="0">
                <a:solidFill>
                  <a:srgbClr val="7030A0"/>
                </a:solidFill>
                <a:latin typeface="Courier" pitchFamily="2" charset="0"/>
              </a:rPr>
              <a:t>("ABC")</a:t>
            </a:r>
          </a:p>
          <a:p>
            <a:pPr marL="0" indent="0">
              <a:spcBef>
                <a:spcPts val="0"/>
              </a:spcBef>
              <a:spcAft>
                <a:spcPts val="0"/>
              </a:spcAft>
              <a:buNone/>
            </a:pPr>
            <a:endParaRPr lang="en-US" sz="2000" dirty="0">
              <a:solidFill>
                <a:srgbClr val="7030A0"/>
              </a:solidFill>
              <a:latin typeface="Courier" pitchFamily="2" charset="0"/>
            </a:endParaRPr>
          </a:p>
          <a:p>
            <a:pPr marL="0" indent="0">
              <a:spcBef>
                <a:spcPts val="0"/>
              </a:spcBef>
              <a:spcAft>
                <a:spcPts val="0"/>
              </a:spcAft>
              <a:buNone/>
            </a:pPr>
            <a:r>
              <a:rPr lang="en-US" sz="2000" dirty="0">
                <a:solidFill>
                  <a:srgbClr val="7030A0"/>
                </a:solidFill>
                <a:latin typeface="Courier" pitchFamily="2" charset="0"/>
              </a:rPr>
              <a:t>assert("CBA” == result)</a:t>
            </a:r>
          </a:p>
          <a:p>
            <a:pPr marL="0" indent="0">
              <a:spcBef>
                <a:spcPts val="0"/>
              </a:spcBef>
              <a:spcAft>
                <a:spcPts val="0"/>
              </a:spcAft>
              <a:buNone/>
            </a:pPr>
            <a:endParaRPr lang="en-US" sz="2000" dirty="0">
              <a:solidFill>
                <a:srgbClr val="7030A0"/>
              </a:solidFill>
              <a:latin typeface="Courier" pitchFamily="2" charset="0"/>
            </a:endParaRPr>
          </a:p>
          <a:p>
            <a:pPr marL="0" indent="0">
              <a:spcBef>
                <a:spcPts val="0"/>
              </a:spcBef>
              <a:spcAft>
                <a:spcPts val="0"/>
              </a:spcAft>
              <a:buNone/>
            </a:pPr>
            <a:endParaRPr lang="en-US" sz="2000" dirty="0">
              <a:solidFill>
                <a:srgbClr val="7030A0"/>
              </a:solidFill>
              <a:latin typeface="Courier" pitchFamily="2" charset="0"/>
            </a:endParaRPr>
          </a:p>
          <a:p>
            <a:pPr marL="0" indent="0">
              <a:spcBef>
                <a:spcPts val="0"/>
              </a:spcBef>
              <a:spcAft>
                <a:spcPts val="0"/>
              </a:spcAft>
              <a:buNone/>
            </a:pPr>
            <a:endParaRPr lang="en-US" sz="2000" dirty="0">
              <a:solidFill>
                <a:srgbClr val="7030A0"/>
              </a:solidFill>
              <a:latin typeface="Courier" pitchFamily="2" charset="0"/>
            </a:endParaRPr>
          </a:p>
        </p:txBody>
      </p:sp>
    </p:spTree>
    <p:extLst>
      <p:ext uri="{BB962C8B-B14F-4D97-AF65-F5344CB8AC3E}">
        <p14:creationId xmlns:p14="http://schemas.microsoft.com/office/powerpoint/2010/main" val="396077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DA0A2E-BBEF-49B7-B4AE-ABD4A9A43635}"/>
              </a:ext>
            </a:extLst>
          </p:cNvPr>
          <p:cNvPicPr>
            <a:picLocks noGrp="1" noChangeAspect="1"/>
          </p:cNvPicPr>
          <p:nvPr>
            <p:ph idx="1"/>
          </p:nvPr>
        </p:nvPicPr>
        <p:blipFill>
          <a:blip r:embed="rId3"/>
          <a:stretch>
            <a:fillRect/>
          </a:stretch>
        </p:blipFill>
        <p:spPr>
          <a:xfrm>
            <a:off x="3735055" y="1412776"/>
            <a:ext cx="4721891" cy="4721891"/>
          </a:xfrm>
        </p:spPr>
      </p:pic>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Knowledge Check</a:t>
            </a:r>
          </a:p>
        </p:txBody>
      </p:sp>
      <p:sp>
        <p:nvSpPr>
          <p:cNvPr id="6" name="Slide Number Placeholder 2">
            <a:extLst>
              <a:ext uri="{FF2B5EF4-FFF2-40B4-BE49-F238E27FC236}">
                <a16:creationId xmlns:a16="http://schemas.microsoft.com/office/drawing/2014/main" id="{1996FEE5-6274-2644-A24E-2EEC39E20B3B}"/>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59</a:t>
            </a:fld>
            <a:endParaRPr lang="en-US" dirty="0"/>
          </a:p>
        </p:txBody>
      </p:sp>
    </p:spTree>
    <p:extLst>
      <p:ext uri="{BB962C8B-B14F-4D97-AF65-F5344CB8AC3E}">
        <p14:creationId xmlns:p14="http://schemas.microsoft.com/office/powerpoint/2010/main" val="1355262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11187890" cy="5236179"/>
          </a:xfrm>
        </p:spPr>
        <p:txBody>
          <a:bodyPr>
            <a:normAutofit/>
          </a:bodyPr>
          <a:lstStyle/>
          <a:p>
            <a:pPr marL="0" indent="0">
              <a:spcBef>
                <a:spcPts val="900"/>
              </a:spcBef>
              <a:spcAft>
                <a:spcPts val="900"/>
              </a:spcAft>
              <a:buNone/>
            </a:pPr>
            <a:r>
              <a:rPr lang="en-US" sz="3000" dirty="0">
                <a:latin typeface="Lato Light" panose="020F0302020204030203" pitchFamily="34" charset="77"/>
              </a:rPr>
              <a:t>An expression is what you get when you combine variables and operators to get a result like from the final right side of an equation in algebra.</a:t>
            </a:r>
          </a:p>
          <a:p>
            <a:pPr marL="0" indent="0">
              <a:spcBef>
                <a:spcPts val="900"/>
              </a:spcBef>
              <a:spcAft>
                <a:spcPts val="900"/>
              </a:spcAft>
              <a:buNone/>
            </a:pPr>
            <a:r>
              <a:rPr lang="en-US" sz="3000" dirty="0">
                <a:latin typeface="Lato Light" panose="020F0302020204030203" pitchFamily="34" charset="77"/>
              </a:rPr>
              <a:t>Everything on the righthand side of the equals symbol is an expression.</a:t>
            </a:r>
            <a:endParaRPr lang="en-US" sz="3000" dirty="0">
              <a:solidFill>
                <a:srgbClr val="7030A0"/>
              </a:solidFill>
              <a:latin typeface="Lato Light" panose="020F0302020204030203" pitchFamily="34" charset="77"/>
            </a:endParaRPr>
          </a:p>
          <a:p>
            <a:pPr marL="0" indent="0">
              <a:spcBef>
                <a:spcPts val="0"/>
              </a:spcBef>
              <a:spcAft>
                <a:spcPts val="0"/>
              </a:spcAft>
              <a:buNone/>
            </a:pPr>
            <a:r>
              <a:rPr lang="en-US" sz="2400" dirty="0">
                <a:solidFill>
                  <a:srgbClr val="7030A0"/>
                </a:solidFill>
                <a:latin typeface="Courier" pitchFamily="2" charset="0"/>
              </a:rPr>
              <a:t>a = 2			</a:t>
            </a:r>
            <a:r>
              <a:rPr lang="en-US" sz="2400" dirty="0">
                <a:solidFill>
                  <a:srgbClr val="77933C"/>
                </a:solidFill>
                <a:latin typeface="Courier" pitchFamily="2" charset="0"/>
              </a:rPr>
              <a:t># Assignment</a:t>
            </a:r>
          </a:p>
          <a:p>
            <a:pPr marL="0" indent="0">
              <a:spcBef>
                <a:spcPts val="0"/>
              </a:spcBef>
              <a:spcAft>
                <a:spcPts val="0"/>
              </a:spcAft>
              <a:buNone/>
            </a:pPr>
            <a:r>
              <a:rPr lang="en-US" sz="2400" dirty="0">
                <a:solidFill>
                  <a:srgbClr val="7030A0"/>
                </a:solidFill>
                <a:latin typeface="Courier" pitchFamily="2" charset="0"/>
              </a:rPr>
              <a:t>b = 3			</a:t>
            </a:r>
            <a:r>
              <a:rPr lang="en-US" sz="2400" dirty="0">
                <a:solidFill>
                  <a:srgbClr val="77933C"/>
                </a:solidFill>
                <a:latin typeface="Courier" pitchFamily="2" charset="0"/>
              </a:rPr>
              <a:t># Assignment</a:t>
            </a:r>
          </a:p>
          <a:p>
            <a:pPr marL="0" indent="0">
              <a:spcBef>
                <a:spcPts val="0"/>
              </a:spcBef>
              <a:spcAft>
                <a:spcPts val="0"/>
              </a:spcAft>
              <a:buNone/>
            </a:pPr>
            <a:endParaRPr lang="en-US" sz="2400" dirty="0">
              <a:solidFill>
                <a:srgbClr val="77933C"/>
              </a:solidFill>
              <a:latin typeface="Courier" pitchFamily="2" charset="0"/>
            </a:endParaRPr>
          </a:p>
          <a:p>
            <a:pPr marL="0" indent="0">
              <a:spcBef>
                <a:spcPts val="0"/>
              </a:spcBef>
              <a:spcAft>
                <a:spcPts val="0"/>
              </a:spcAft>
              <a:buNone/>
            </a:pPr>
            <a:r>
              <a:rPr lang="en-US" sz="2400" dirty="0">
                <a:solidFill>
                  <a:srgbClr val="7030A0"/>
                </a:solidFill>
                <a:latin typeface="Courier" pitchFamily="2" charset="0"/>
              </a:rPr>
              <a:t>x = a + b		</a:t>
            </a:r>
            <a:r>
              <a:rPr lang="en-US" sz="2400" dirty="0">
                <a:solidFill>
                  <a:srgbClr val="77933C"/>
                </a:solidFill>
                <a:latin typeface="Courier" pitchFamily="2" charset="0"/>
              </a:rPr>
              <a:t># Expression and Assignment</a:t>
            </a:r>
          </a:p>
          <a:p>
            <a:pPr marL="0" indent="0">
              <a:spcBef>
                <a:spcPts val="0"/>
              </a:spcBef>
              <a:spcAft>
                <a:spcPts val="0"/>
              </a:spcAft>
              <a:buNone/>
            </a:pPr>
            <a:r>
              <a:rPr lang="en-US" sz="2400" dirty="0">
                <a:solidFill>
                  <a:srgbClr val="7030A0"/>
                </a:solidFill>
                <a:latin typeface="Courier" pitchFamily="2" charset="0"/>
              </a:rPr>
              <a:t>y = a * b		</a:t>
            </a:r>
            <a:r>
              <a:rPr lang="en-US" sz="2400" dirty="0">
                <a:solidFill>
                  <a:srgbClr val="77933C"/>
                </a:solidFill>
                <a:latin typeface="Courier" pitchFamily="2" charset="0"/>
              </a:rPr>
              <a:t># Expression and Assignment</a:t>
            </a:r>
          </a:p>
          <a:p>
            <a:pPr marL="0" indent="0">
              <a:spcBef>
                <a:spcPts val="0"/>
              </a:spcBef>
              <a:spcAft>
                <a:spcPts val="0"/>
              </a:spcAft>
              <a:buNone/>
            </a:pPr>
            <a:endParaRPr lang="en-US" sz="2400" dirty="0">
              <a:solidFill>
                <a:srgbClr val="77933C"/>
              </a:solidFill>
              <a:latin typeface="Courier" pitchFamily="2" charset="0"/>
            </a:endParaRPr>
          </a:p>
          <a:p>
            <a:pPr marL="0" indent="0">
              <a:spcBef>
                <a:spcPts val="0"/>
              </a:spcBef>
              <a:spcAft>
                <a:spcPts val="0"/>
              </a:spcAft>
              <a:buNone/>
            </a:pPr>
            <a:r>
              <a:rPr lang="en-US" sz="2400" dirty="0">
                <a:solidFill>
                  <a:srgbClr val="7030A0"/>
                </a:solidFill>
                <a:latin typeface="Courier" pitchFamily="2" charset="0"/>
              </a:rPr>
              <a:t>print( x )		</a:t>
            </a:r>
            <a:r>
              <a:rPr lang="en-US" sz="2400" dirty="0">
                <a:solidFill>
                  <a:srgbClr val="77933C"/>
                </a:solidFill>
                <a:latin typeface="Courier" pitchFamily="2" charset="0"/>
              </a:rPr>
              <a:t># Print the Result</a:t>
            </a:r>
          </a:p>
          <a:p>
            <a:pPr marL="0" indent="0">
              <a:spcBef>
                <a:spcPts val="0"/>
              </a:spcBef>
              <a:spcAft>
                <a:spcPts val="0"/>
              </a:spcAft>
              <a:buNone/>
            </a:pPr>
            <a:r>
              <a:rPr lang="en-US" sz="2400" dirty="0">
                <a:solidFill>
                  <a:srgbClr val="7030A0"/>
                </a:solidFill>
                <a:latin typeface="Courier" pitchFamily="2" charset="0"/>
              </a:rPr>
              <a:t>print( y ) 	</a:t>
            </a:r>
            <a:r>
              <a:rPr lang="en-US" sz="2400" dirty="0">
                <a:solidFill>
                  <a:srgbClr val="77933C"/>
                </a:solidFill>
                <a:latin typeface="Courier" pitchFamily="2" charset="0"/>
              </a:rPr>
              <a:t># Print the Result</a:t>
            </a:r>
          </a:p>
          <a:p>
            <a:pPr marL="0" indent="0">
              <a:buNone/>
            </a:pPr>
            <a:endParaRPr lang="en-US" sz="2400" dirty="0">
              <a:solidFill>
                <a:srgbClr val="77933C"/>
              </a:solidFill>
              <a:latin typeface="Courier" pitchFamily="2" charset="0"/>
            </a:endParaRP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5593945" cy="681422"/>
          </a:xfrm>
        </p:spPr>
        <p:txBody>
          <a:bodyPr/>
          <a:lstStyle/>
          <a:p>
            <a:r>
              <a:rPr lang="en-US" dirty="0"/>
              <a:t>Expressions</a:t>
            </a:r>
            <a:endParaRPr lang="en-US" dirty="0">
              <a:latin typeface="Lato Black" panose="020F0502020204030203" pitchFamily="34" charset="77"/>
            </a:endParaRP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6</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Tree>
    <p:extLst>
      <p:ext uri="{BB962C8B-B14F-4D97-AF65-F5344CB8AC3E}">
        <p14:creationId xmlns:p14="http://schemas.microsoft.com/office/powerpoint/2010/main" val="3618067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4045773" cy="5236179"/>
          </a:xfrm>
        </p:spPr>
        <p:txBody>
          <a:bodyPr>
            <a:normAutofit lnSpcReduction="10000"/>
          </a:bodyPr>
          <a:lstStyle/>
          <a:p>
            <a:pPr marL="0" indent="0">
              <a:buNone/>
            </a:pPr>
            <a:r>
              <a:rPr lang="en-US" dirty="0"/>
              <a:t>While there is a lot more to learn about writing code, we have now learned enough to write something useful and interesting. </a:t>
            </a:r>
          </a:p>
          <a:p>
            <a:pPr marL="0" indent="0">
              <a:buNone/>
            </a:pPr>
            <a:r>
              <a:rPr lang="en-US" dirty="0"/>
              <a:t>First we’ll make a Guess a Number game together based on the example code to the right. </a:t>
            </a:r>
          </a:p>
          <a:p>
            <a:pPr marL="0" indent="0">
              <a:buNone/>
            </a:pPr>
            <a:r>
              <a:rPr lang="en-US" dirty="0"/>
              <a:t>Here we see the </a:t>
            </a:r>
            <a:r>
              <a:rPr lang="en-US" b="1" i="1" dirty="0" err="1"/>
              <a:t>randint</a:t>
            </a:r>
            <a:r>
              <a:rPr lang="en-US" b="1" i="1" dirty="0"/>
              <a:t> </a:t>
            </a:r>
            <a:r>
              <a:rPr lang="en-US" dirty="0"/>
              <a:t>again and also using </a:t>
            </a:r>
            <a:r>
              <a:rPr lang="en-US" b="1" i="1" dirty="0"/>
              <a:t>int</a:t>
            </a:r>
            <a:r>
              <a:rPr lang="en-US" dirty="0"/>
              <a:t> to convert input to a number and the </a:t>
            </a:r>
            <a:r>
              <a:rPr lang="en-US" b="1" i="1" dirty="0"/>
              <a:t>input</a:t>
            </a:r>
            <a:r>
              <a:rPr lang="en-US" dirty="0"/>
              <a:t> function for user input from the console.</a:t>
            </a:r>
          </a:p>
          <a:p>
            <a:pPr marL="0" indent="0">
              <a:buNone/>
            </a:pPr>
            <a:r>
              <a:rPr lang="en-US" dirty="0"/>
              <a:t>---</a:t>
            </a:r>
          </a:p>
          <a:p>
            <a:pPr marL="0" indent="0">
              <a:buNone/>
            </a:pPr>
            <a:r>
              <a:rPr lang="en-US" dirty="0"/>
              <a:t>Write this yourself then try writing a game yourself where the computer tries to guess your secret number.</a:t>
            </a:r>
          </a:p>
          <a:p>
            <a:pPr marL="0" indent="0">
              <a:buNone/>
            </a:pPr>
            <a:r>
              <a:rPr lang="en-US" dirty="0"/>
              <a:t>Lets discuss how we might write the same game in reverse. What are the steps?</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11307242" cy="681422"/>
          </a:xfrm>
        </p:spPr>
        <p:txBody>
          <a:bodyPr/>
          <a:lstStyle/>
          <a:p>
            <a:r>
              <a:rPr lang="en-US" dirty="0">
                <a:latin typeface="Lato Black" panose="020F0502020204030203" pitchFamily="34" charset="77"/>
              </a:rPr>
              <a:t>Code Challenge – Pick </a:t>
            </a:r>
            <a:r>
              <a:rPr lang="en-US">
                <a:latin typeface="Lato Black" panose="020F0502020204030203" pitchFamily="34" charset="77"/>
              </a:rPr>
              <a:t>a Number</a:t>
            </a:r>
            <a:endParaRPr lang="en-US" dirty="0">
              <a:latin typeface="Lato Black" panose="020F0502020204030203" pitchFamily="34" charset="77"/>
            </a:endParaRP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60</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rm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b="1" dirty="0">
              <a:solidFill>
                <a:srgbClr val="7030A0"/>
              </a:solidFill>
              <a:latin typeface="Courier" pitchFamily="2" charset="0"/>
            </a:endParaRPr>
          </a:p>
        </p:txBody>
      </p:sp>
      <p:sp>
        <p:nvSpPr>
          <p:cNvPr id="10" name="Content Placeholder 1">
            <a:extLst>
              <a:ext uri="{FF2B5EF4-FFF2-40B4-BE49-F238E27FC236}">
                <a16:creationId xmlns:a16="http://schemas.microsoft.com/office/drawing/2014/main" id="{F5684D61-BB83-C94D-913C-BB8129A855C5}"/>
              </a:ext>
            </a:extLst>
          </p:cNvPr>
          <p:cNvSpPr txBox="1">
            <a:spLocks/>
          </p:cNvSpPr>
          <p:nvPr/>
        </p:nvSpPr>
        <p:spPr>
          <a:xfrm>
            <a:off x="4547828" y="1332713"/>
            <a:ext cx="7218317" cy="5236179"/>
          </a:xfrm>
          <a:prstGeom prst="rect">
            <a:avLst/>
          </a:prstGeom>
        </p:spPr>
        <p:txBody>
          <a:bodyPr vert="horz" lIns="45720" tIns="22860" rIns="45720" bIns="22860" rtlCol="0">
            <a:norm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None/>
            </a:pPr>
            <a:r>
              <a:rPr lang="en-US" sz="1200" dirty="0">
                <a:latin typeface="Courier" pitchFamily="2" charset="0"/>
              </a:rPr>
              <a:t># Selects an integer between 1 and 10</a:t>
            </a:r>
          </a:p>
          <a:p>
            <a:pPr marL="0" indent="0">
              <a:spcBef>
                <a:spcPts val="0"/>
              </a:spcBef>
              <a:spcAft>
                <a:spcPts val="0"/>
              </a:spcAft>
              <a:buNone/>
            </a:pPr>
            <a:r>
              <a:rPr lang="en-US" sz="1200" dirty="0">
                <a:latin typeface="Courier" pitchFamily="2" charset="0"/>
              </a:rPr>
              <a:t>from random import </a:t>
            </a:r>
            <a:r>
              <a:rPr lang="en-US" sz="1200" dirty="0" err="1">
                <a:latin typeface="Courier" pitchFamily="2" charset="0"/>
              </a:rPr>
              <a:t>randint</a:t>
            </a:r>
            <a:endParaRPr lang="en-US" sz="1200" dirty="0">
              <a:latin typeface="Courier" pitchFamily="2" charset="0"/>
            </a:endParaRPr>
          </a:p>
          <a:p>
            <a:pPr marL="0" indent="0">
              <a:spcBef>
                <a:spcPts val="0"/>
              </a:spcBef>
              <a:spcAft>
                <a:spcPts val="0"/>
              </a:spcAft>
              <a:buNone/>
            </a:pPr>
            <a:r>
              <a:rPr lang="en-US" sz="1200" dirty="0">
                <a:latin typeface="Courier" pitchFamily="2" charset="0"/>
              </a:rPr>
              <a:t>secret = </a:t>
            </a:r>
            <a:r>
              <a:rPr lang="en-US" sz="1200" dirty="0" err="1">
                <a:latin typeface="Courier" pitchFamily="2" charset="0"/>
              </a:rPr>
              <a:t>randint</a:t>
            </a:r>
            <a:r>
              <a:rPr lang="en-US" sz="1200" dirty="0">
                <a:latin typeface="Courier" pitchFamily="2" charset="0"/>
              </a:rPr>
              <a:t>(1, 10)</a:t>
            </a:r>
          </a:p>
          <a:p>
            <a:pPr marL="0" indent="0">
              <a:spcBef>
                <a:spcPts val="0"/>
              </a:spcBef>
              <a:spcAft>
                <a:spcPts val="0"/>
              </a:spcAft>
              <a:buNone/>
            </a:pPr>
            <a:endParaRPr lang="en-US" sz="1200" dirty="0">
              <a:latin typeface="Courier" pitchFamily="2" charset="0"/>
            </a:endParaRPr>
          </a:p>
          <a:p>
            <a:pPr marL="0" indent="0">
              <a:spcBef>
                <a:spcPts val="0"/>
              </a:spcBef>
              <a:spcAft>
                <a:spcPts val="0"/>
              </a:spcAft>
              <a:buNone/>
            </a:pPr>
            <a:r>
              <a:rPr lang="en-US" sz="1200" dirty="0">
                <a:latin typeface="Courier" pitchFamily="2" charset="0"/>
              </a:rPr>
              <a:t>print("I am thinking of a secret number between 1 and 10.")</a:t>
            </a:r>
          </a:p>
          <a:p>
            <a:pPr marL="0" indent="0">
              <a:spcBef>
                <a:spcPts val="0"/>
              </a:spcBef>
              <a:spcAft>
                <a:spcPts val="0"/>
              </a:spcAft>
              <a:buNone/>
            </a:pPr>
            <a:r>
              <a:rPr lang="en-US" sz="1200" dirty="0">
                <a:latin typeface="Courier" pitchFamily="2" charset="0"/>
              </a:rPr>
              <a:t>print("Guess and I will tell you if you are high, low, or just right.")</a:t>
            </a:r>
          </a:p>
          <a:p>
            <a:pPr marL="0" indent="0">
              <a:spcBef>
                <a:spcPts val="0"/>
              </a:spcBef>
              <a:spcAft>
                <a:spcPts val="0"/>
              </a:spcAft>
              <a:buNone/>
            </a:pPr>
            <a:endParaRPr lang="en-US" sz="1200" dirty="0">
              <a:latin typeface="Courier" pitchFamily="2" charset="0"/>
            </a:endParaRPr>
          </a:p>
          <a:p>
            <a:pPr marL="0" indent="0">
              <a:spcBef>
                <a:spcPts val="0"/>
              </a:spcBef>
              <a:spcAft>
                <a:spcPts val="0"/>
              </a:spcAft>
              <a:buNone/>
            </a:pPr>
            <a:r>
              <a:rPr lang="en-US" sz="1200" dirty="0" err="1">
                <a:latin typeface="Courier" pitchFamily="2" charset="0"/>
              </a:rPr>
              <a:t>guess:int</a:t>
            </a:r>
            <a:r>
              <a:rPr lang="en-US" sz="1200" dirty="0">
                <a:latin typeface="Courier" pitchFamily="2" charset="0"/>
              </a:rPr>
              <a:t> = 0</a:t>
            </a:r>
          </a:p>
          <a:p>
            <a:pPr marL="0" indent="0">
              <a:spcBef>
                <a:spcPts val="0"/>
              </a:spcBef>
              <a:spcAft>
                <a:spcPts val="0"/>
              </a:spcAft>
              <a:buNone/>
            </a:pPr>
            <a:endParaRPr lang="en-US" sz="1200" dirty="0">
              <a:latin typeface="Courier" pitchFamily="2" charset="0"/>
            </a:endParaRPr>
          </a:p>
          <a:p>
            <a:pPr marL="0" indent="0">
              <a:spcBef>
                <a:spcPts val="0"/>
              </a:spcBef>
              <a:spcAft>
                <a:spcPts val="0"/>
              </a:spcAft>
              <a:buNone/>
            </a:pPr>
            <a:r>
              <a:rPr lang="en-US" sz="1200" dirty="0">
                <a:latin typeface="Courier" pitchFamily="2" charset="0"/>
              </a:rPr>
              <a:t>while guess != secret:</a:t>
            </a:r>
          </a:p>
          <a:p>
            <a:pPr marL="0" indent="0">
              <a:spcBef>
                <a:spcPts val="0"/>
              </a:spcBef>
              <a:spcAft>
                <a:spcPts val="0"/>
              </a:spcAft>
              <a:buNone/>
            </a:pPr>
            <a:endParaRPr lang="en-US" sz="1200" dirty="0">
              <a:latin typeface="Courier" pitchFamily="2" charset="0"/>
            </a:endParaRPr>
          </a:p>
          <a:p>
            <a:pPr marL="0" indent="0">
              <a:spcBef>
                <a:spcPts val="0"/>
              </a:spcBef>
              <a:spcAft>
                <a:spcPts val="0"/>
              </a:spcAft>
              <a:buNone/>
            </a:pPr>
            <a:r>
              <a:rPr lang="en-US" sz="1200" dirty="0">
                <a:latin typeface="Courier" pitchFamily="2" charset="0"/>
              </a:rPr>
              <a:t>        print("What is your guess?")</a:t>
            </a:r>
          </a:p>
          <a:p>
            <a:pPr marL="0" indent="0">
              <a:spcBef>
                <a:spcPts val="0"/>
              </a:spcBef>
              <a:spcAft>
                <a:spcPts val="0"/>
              </a:spcAft>
              <a:buNone/>
            </a:pPr>
            <a:r>
              <a:rPr lang="en-US" sz="1200" dirty="0">
                <a:latin typeface="Courier" pitchFamily="2" charset="0"/>
              </a:rPr>
              <a:t>        # Read a line of user input text from the Console into a String.</a:t>
            </a:r>
          </a:p>
          <a:p>
            <a:pPr marL="0" indent="0">
              <a:spcBef>
                <a:spcPts val="0"/>
              </a:spcBef>
              <a:spcAft>
                <a:spcPts val="0"/>
              </a:spcAft>
              <a:buNone/>
            </a:pPr>
            <a:r>
              <a:rPr lang="en-US" sz="1200" dirty="0">
                <a:latin typeface="Courier" pitchFamily="2" charset="0"/>
              </a:rPr>
              <a:t>        </a:t>
            </a:r>
            <a:r>
              <a:rPr lang="en-US" sz="1200" dirty="0" err="1">
                <a:latin typeface="Courier" pitchFamily="2" charset="0"/>
              </a:rPr>
              <a:t>i</a:t>
            </a:r>
            <a:r>
              <a:rPr lang="en-US" sz="1200" dirty="0">
                <a:latin typeface="Courier" pitchFamily="2" charset="0"/>
              </a:rPr>
              <a:t> = input()</a:t>
            </a:r>
          </a:p>
          <a:p>
            <a:pPr marL="0" indent="0">
              <a:spcBef>
                <a:spcPts val="0"/>
              </a:spcBef>
              <a:spcAft>
                <a:spcPts val="0"/>
              </a:spcAft>
              <a:buNone/>
            </a:pPr>
            <a:endParaRPr lang="en-US" sz="1200" dirty="0">
              <a:latin typeface="Courier" pitchFamily="2" charset="0"/>
            </a:endParaRPr>
          </a:p>
          <a:p>
            <a:pPr marL="0" indent="0">
              <a:spcBef>
                <a:spcPts val="0"/>
              </a:spcBef>
              <a:spcAft>
                <a:spcPts val="0"/>
              </a:spcAft>
              <a:buNone/>
            </a:pPr>
            <a:r>
              <a:rPr lang="en-US" sz="1200" dirty="0">
                <a:latin typeface="Courier" pitchFamily="2" charset="0"/>
              </a:rPr>
              <a:t>        if </a:t>
            </a:r>
            <a:r>
              <a:rPr lang="en-US" sz="1200" dirty="0" err="1">
                <a:latin typeface="Courier" pitchFamily="2" charset="0"/>
              </a:rPr>
              <a:t>i</a:t>
            </a:r>
            <a:r>
              <a:rPr lang="en-US" sz="1200" dirty="0">
                <a:latin typeface="Courier" pitchFamily="2" charset="0"/>
              </a:rPr>
              <a:t>:</a:t>
            </a:r>
          </a:p>
          <a:p>
            <a:pPr marL="0" indent="0">
              <a:spcBef>
                <a:spcPts val="0"/>
              </a:spcBef>
              <a:spcAft>
                <a:spcPts val="0"/>
              </a:spcAft>
              <a:buNone/>
            </a:pPr>
            <a:r>
              <a:rPr lang="en-US" sz="1200" dirty="0">
                <a:latin typeface="Courier" pitchFamily="2" charset="0"/>
              </a:rPr>
              <a:t>                guess = int(</a:t>
            </a:r>
            <a:r>
              <a:rPr lang="en-US" sz="1200" dirty="0" err="1">
                <a:latin typeface="Courier" pitchFamily="2" charset="0"/>
              </a:rPr>
              <a:t>i</a:t>
            </a:r>
            <a:r>
              <a:rPr lang="en-US" sz="1200" dirty="0">
                <a:latin typeface="Courier" pitchFamily="2" charset="0"/>
              </a:rPr>
              <a:t>)</a:t>
            </a:r>
          </a:p>
          <a:p>
            <a:pPr marL="0" indent="0">
              <a:spcBef>
                <a:spcPts val="0"/>
              </a:spcBef>
              <a:spcAft>
                <a:spcPts val="0"/>
              </a:spcAft>
              <a:buNone/>
            </a:pPr>
            <a:endParaRPr lang="en-US" sz="1200" dirty="0">
              <a:latin typeface="Courier" pitchFamily="2" charset="0"/>
            </a:endParaRPr>
          </a:p>
          <a:p>
            <a:pPr marL="0" indent="0">
              <a:spcBef>
                <a:spcPts val="0"/>
              </a:spcBef>
              <a:spcAft>
                <a:spcPts val="0"/>
              </a:spcAft>
              <a:buNone/>
            </a:pPr>
            <a:r>
              <a:rPr lang="en-US" sz="1200" dirty="0">
                <a:latin typeface="Courier" pitchFamily="2" charset="0"/>
              </a:rPr>
              <a:t>        if guess &gt; secret:</a:t>
            </a:r>
          </a:p>
          <a:p>
            <a:pPr marL="0" indent="0">
              <a:spcBef>
                <a:spcPts val="0"/>
              </a:spcBef>
              <a:spcAft>
                <a:spcPts val="0"/>
              </a:spcAft>
              <a:buNone/>
            </a:pPr>
            <a:r>
              <a:rPr lang="en-US" sz="1200" dirty="0">
                <a:latin typeface="Courier" pitchFamily="2" charset="0"/>
              </a:rPr>
              <a:t>                print("Guess is greater than secret.")</a:t>
            </a:r>
          </a:p>
          <a:p>
            <a:pPr marL="0" indent="0">
              <a:spcBef>
                <a:spcPts val="0"/>
              </a:spcBef>
              <a:spcAft>
                <a:spcPts val="0"/>
              </a:spcAft>
              <a:buNone/>
            </a:pPr>
            <a:r>
              <a:rPr lang="en-US" sz="1200" dirty="0">
                <a:latin typeface="Courier" pitchFamily="2" charset="0"/>
              </a:rPr>
              <a:t>        </a:t>
            </a:r>
            <a:r>
              <a:rPr lang="en-US" sz="1200" dirty="0" err="1">
                <a:latin typeface="Courier" pitchFamily="2" charset="0"/>
              </a:rPr>
              <a:t>elif</a:t>
            </a:r>
            <a:r>
              <a:rPr lang="en-US" sz="1200" dirty="0">
                <a:latin typeface="Courier" pitchFamily="2" charset="0"/>
              </a:rPr>
              <a:t> guess &lt; secret:</a:t>
            </a:r>
          </a:p>
          <a:p>
            <a:pPr marL="0" indent="0">
              <a:spcBef>
                <a:spcPts val="0"/>
              </a:spcBef>
              <a:spcAft>
                <a:spcPts val="0"/>
              </a:spcAft>
              <a:buNone/>
            </a:pPr>
            <a:r>
              <a:rPr lang="en-US" sz="1200" dirty="0">
                <a:latin typeface="Courier" pitchFamily="2" charset="0"/>
              </a:rPr>
              <a:t>                print("Guess is less than secret.")</a:t>
            </a:r>
          </a:p>
          <a:p>
            <a:pPr marL="0" indent="0">
              <a:spcBef>
                <a:spcPts val="0"/>
              </a:spcBef>
              <a:spcAft>
                <a:spcPts val="0"/>
              </a:spcAft>
              <a:buNone/>
            </a:pPr>
            <a:endParaRPr lang="en-US" sz="1200" dirty="0">
              <a:latin typeface="Courier" pitchFamily="2" charset="0"/>
            </a:endParaRPr>
          </a:p>
          <a:p>
            <a:pPr marL="0" indent="0">
              <a:spcBef>
                <a:spcPts val="0"/>
              </a:spcBef>
              <a:spcAft>
                <a:spcPts val="0"/>
              </a:spcAft>
              <a:buNone/>
            </a:pPr>
            <a:r>
              <a:rPr lang="en-US" sz="1200" dirty="0">
                <a:latin typeface="Courier" pitchFamily="2" charset="0"/>
              </a:rPr>
              <a:t>print("Perfect. You are right!")</a:t>
            </a:r>
          </a:p>
        </p:txBody>
      </p:sp>
    </p:spTree>
    <p:extLst>
      <p:ext uri="{BB962C8B-B14F-4D97-AF65-F5344CB8AC3E}">
        <p14:creationId xmlns:p14="http://schemas.microsoft.com/office/powerpoint/2010/main" val="4207507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Exercise</a:t>
            </a:r>
          </a:p>
        </p:txBody>
      </p:sp>
      <p:pic>
        <p:nvPicPr>
          <p:cNvPr id="4" name="Picture 3">
            <a:extLst>
              <a:ext uri="{FF2B5EF4-FFF2-40B4-BE49-F238E27FC236}">
                <a16:creationId xmlns:a16="http://schemas.microsoft.com/office/drawing/2014/main" id="{F2172541-58A1-49D7-ADCF-D4D697364895}"/>
              </a:ext>
            </a:extLst>
          </p:cNvPr>
          <p:cNvPicPr>
            <a:picLocks noChangeAspect="1"/>
          </p:cNvPicPr>
          <p:nvPr/>
        </p:nvPicPr>
        <p:blipFill>
          <a:blip r:embed="rId3"/>
          <a:stretch>
            <a:fillRect/>
          </a:stretch>
        </p:blipFill>
        <p:spPr>
          <a:xfrm>
            <a:off x="3673041" y="1448780"/>
            <a:ext cx="4845919" cy="4535049"/>
          </a:xfrm>
          <a:prstGeom prst="rect">
            <a:avLst/>
          </a:prstGeom>
        </p:spPr>
      </p:pic>
      <p:sp>
        <p:nvSpPr>
          <p:cNvPr id="5" name="Slide Number Placeholder 2">
            <a:extLst>
              <a:ext uri="{FF2B5EF4-FFF2-40B4-BE49-F238E27FC236}">
                <a16:creationId xmlns:a16="http://schemas.microsoft.com/office/drawing/2014/main" id="{83C76DC2-4443-954B-971C-6C742883FD2E}"/>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61</a:t>
            </a:fld>
            <a:endParaRPr lang="en-US" dirty="0"/>
          </a:p>
        </p:txBody>
      </p:sp>
    </p:spTree>
    <p:extLst>
      <p:ext uri="{BB962C8B-B14F-4D97-AF65-F5344CB8AC3E}">
        <p14:creationId xmlns:p14="http://schemas.microsoft.com/office/powerpoint/2010/main" val="1095444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DA0A2E-BBEF-49B7-B4AE-ABD4A9A43635}"/>
              </a:ext>
            </a:extLst>
          </p:cNvPr>
          <p:cNvPicPr>
            <a:picLocks noGrp="1" noChangeAspect="1"/>
          </p:cNvPicPr>
          <p:nvPr>
            <p:ph idx="1"/>
          </p:nvPr>
        </p:nvPicPr>
        <p:blipFill>
          <a:blip r:embed="rId3"/>
          <a:stretch>
            <a:fillRect/>
          </a:stretch>
        </p:blipFill>
        <p:spPr>
          <a:xfrm>
            <a:off x="3735055" y="1412776"/>
            <a:ext cx="4721891" cy="4721891"/>
          </a:xfrm>
        </p:spPr>
      </p:pic>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Knowledge Check</a:t>
            </a:r>
          </a:p>
        </p:txBody>
      </p:sp>
      <p:sp>
        <p:nvSpPr>
          <p:cNvPr id="6" name="Slide Number Placeholder 2">
            <a:extLst>
              <a:ext uri="{FF2B5EF4-FFF2-40B4-BE49-F238E27FC236}">
                <a16:creationId xmlns:a16="http://schemas.microsoft.com/office/drawing/2014/main" id="{1996FEE5-6274-2644-A24E-2EEC39E20B3B}"/>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62</a:t>
            </a:fld>
            <a:endParaRPr lang="en-US" dirty="0"/>
          </a:p>
        </p:txBody>
      </p:sp>
    </p:spTree>
    <p:extLst>
      <p:ext uri="{BB962C8B-B14F-4D97-AF65-F5344CB8AC3E}">
        <p14:creationId xmlns:p14="http://schemas.microsoft.com/office/powerpoint/2010/main" val="16391919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74594" cy="5236179"/>
          </a:xfrm>
        </p:spPr>
        <p:txBody>
          <a:bodyPr>
            <a:normAutofit fontScale="92500" lnSpcReduction="20000"/>
          </a:bodyPr>
          <a:lstStyle/>
          <a:p>
            <a:pPr marL="0" indent="0">
              <a:buNone/>
            </a:pPr>
            <a:r>
              <a:rPr lang="en-US" sz="2200" dirty="0">
                <a:latin typeface="Lato Light" panose="020F0302020204030203" pitchFamily="34" charset="77"/>
              </a:rPr>
              <a:t>Alan Kay who invented the term </a:t>
            </a:r>
            <a:r>
              <a:rPr lang="en-US" sz="2200" b="1" i="1" dirty="0">
                <a:latin typeface="Lato Light" panose="020F0302020204030203" pitchFamily="34" charset="77"/>
              </a:rPr>
              <a:t>Object Oriented Programming</a:t>
            </a:r>
            <a:r>
              <a:rPr lang="en-US" sz="2200" dirty="0">
                <a:latin typeface="Lato Light" panose="020F0302020204030203" pitchFamily="34" charset="77"/>
              </a:rPr>
              <a:t> envisioned autonomous cells that would communicate with each other much as servers that collaborate on the web do now but within a single application on a single computer.</a:t>
            </a:r>
          </a:p>
          <a:p>
            <a:pPr marL="0" indent="0">
              <a:buNone/>
            </a:pPr>
            <a:r>
              <a:rPr lang="en-US" sz="2200" dirty="0">
                <a:latin typeface="Lato Light" panose="020F0302020204030203" pitchFamily="34" charset="77"/>
              </a:rPr>
              <a:t>As it became a popular concept in the 1990s the vision was simplified into an encapsulation of functions and the data the operated on into a single object called a </a:t>
            </a:r>
            <a:r>
              <a:rPr lang="en-US" sz="2200" b="1" i="1" dirty="0">
                <a:latin typeface="Lato Light" panose="020F0302020204030203" pitchFamily="34" charset="77"/>
              </a:rPr>
              <a:t>Class</a:t>
            </a:r>
            <a:r>
              <a:rPr lang="en-US" sz="2200" dirty="0">
                <a:latin typeface="Lato Light" panose="020F0302020204030203" pitchFamily="34" charset="77"/>
              </a:rPr>
              <a:t>. A class’s variable/properties and functions/methods are called its </a:t>
            </a:r>
            <a:r>
              <a:rPr lang="en-US" sz="2200" b="1" i="1" dirty="0">
                <a:latin typeface="Lato Light" panose="020F0302020204030203" pitchFamily="34" charset="77"/>
              </a:rPr>
              <a:t>members</a:t>
            </a:r>
            <a:r>
              <a:rPr lang="en-US" sz="2200" dirty="0">
                <a:latin typeface="Lato Light" panose="020F0302020204030203" pitchFamily="34" charset="77"/>
              </a:rPr>
              <a:t>.</a:t>
            </a:r>
          </a:p>
          <a:p>
            <a:pPr marL="0" indent="0">
              <a:buNone/>
            </a:pPr>
            <a:r>
              <a:rPr lang="en-US" sz="2200" dirty="0">
                <a:latin typeface="Lato Light" panose="020F0302020204030203" pitchFamily="34" charset="77"/>
              </a:rPr>
              <a:t>They are sometimes used to organize code into the same entities that a business uses to describe the business problem that they are trying to solve with software automation.</a:t>
            </a:r>
          </a:p>
          <a:p>
            <a:pPr marL="0" indent="0">
              <a:buNone/>
            </a:pPr>
            <a:r>
              <a:rPr lang="en-US" sz="2200" dirty="0">
                <a:latin typeface="Lato Light" panose="020F0302020204030203" pitchFamily="34" charset="77"/>
              </a:rPr>
              <a:t>A </a:t>
            </a:r>
            <a:r>
              <a:rPr lang="en-US" sz="2200" b="1" i="1" dirty="0">
                <a:latin typeface="Lato Light" panose="020F0302020204030203" pitchFamily="34" charset="77"/>
              </a:rPr>
              <a:t>Class</a:t>
            </a:r>
            <a:r>
              <a:rPr lang="en-US" sz="2200" dirty="0">
                <a:latin typeface="Lato Light" panose="020F0302020204030203" pitchFamily="34" charset="77"/>
              </a:rPr>
              <a:t> is like an architectural blueprint for an object.</a:t>
            </a:r>
          </a:p>
          <a:p>
            <a:pPr marL="0" indent="0">
              <a:buNone/>
            </a:pPr>
            <a:r>
              <a:rPr lang="en-US" sz="2200" dirty="0">
                <a:latin typeface="Lato Light" panose="020F0302020204030203" pitchFamily="34" charset="77"/>
              </a:rPr>
              <a:t>An </a:t>
            </a:r>
            <a:r>
              <a:rPr lang="en-US" sz="2200" b="1" i="1" dirty="0">
                <a:latin typeface="Lato Light" panose="020F0302020204030203" pitchFamily="34" charset="77"/>
              </a:rPr>
              <a:t>Instance</a:t>
            </a:r>
            <a:r>
              <a:rPr lang="en-US" sz="2200" dirty="0">
                <a:latin typeface="Lato Light" panose="020F0302020204030203" pitchFamily="34" charset="77"/>
              </a:rPr>
              <a:t> is a fully constructed Object based on that blueprint.</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11307242" cy="681422"/>
          </a:xfrm>
        </p:spPr>
        <p:txBody>
          <a:bodyPr/>
          <a:lstStyle/>
          <a:p>
            <a:r>
              <a:rPr lang="en-US" dirty="0">
                <a:latin typeface="Lato Black" panose="020F0502020204030203" pitchFamily="34" charset="77"/>
              </a:rPr>
              <a:t>Classes – OOP (Object Oriented Programming)</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63</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None/>
            </a:pPr>
            <a:endParaRPr lang="en-US" sz="2000" dirty="0">
              <a:latin typeface="Courier" pitchFamily="2" charset="0"/>
            </a:endParaRPr>
          </a:p>
          <a:p>
            <a:pPr marL="0" indent="0">
              <a:spcBef>
                <a:spcPts val="0"/>
              </a:spcBef>
              <a:spcAft>
                <a:spcPts val="0"/>
              </a:spcAft>
              <a:buNone/>
            </a:pPr>
            <a:r>
              <a:rPr lang="en-US" sz="2000" dirty="0">
                <a:latin typeface="Courier" pitchFamily="2" charset="0"/>
              </a:rPr>
              <a:t>class Dog:</a:t>
            </a:r>
          </a:p>
          <a:p>
            <a:pPr marL="0" indent="0">
              <a:spcBef>
                <a:spcPts val="0"/>
              </a:spcBef>
              <a:spcAft>
                <a:spcPts val="0"/>
              </a:spcAft>
              <a:buNone/>
            </a:pPr>
            <a:r>
              <a:rPr lang="en-US" sz="2000" dirty="0">
                <a:latin typeface="Courier" pitchFamily="2" charset="0"/>
              </a:rPr>
              <a:t>	# Constructor</a:t>
            </a:r>
          </a:p>
          <a:p>
            <a:pPr marL="0" indent="0">
              <a:spcBef>
                <a:spcPts val="0"/>
              </a:spcBef>
              <a:spcAft>
                <a:spcPts val="0"/>
              </a:spcAft>
              <a:buNone/>
            </a:pPr>
            <a:r>
              <a:rPr lang="en-US" sz="2000" dirty="0">
                <a:latin typeface="Courier" pitchFamily="2" charset="0"/>
              </a:rPr>
              <a:t>	def __</a:t>
            </a:r>
            <a:r>
              <a:rPr lang="en-US" sz="2000" dirty="0" err="1">
                <a:latin typeface="Courier" pitchFamily="2" charset="0"/>
              </a:rPr>
              <a:t>init</a:t>
            </a:r>
            <a:r>
              <a:rPr lang="en-US" sz="2000" dirty="0">
                <a:latin typeface="Courier" pitchFamily="2" charset="0"/>
              </a:rPr>
              <a:t>__(self, name):</a:t>
            </a:r>
          </a:p>
          <a:p>
            <a:pPr marL="0" indent="0">
              <a:spcBef>
                <a:spcPts val="0"/>
              </a:spcBef>
              <a:spcAft>
                <a:spcPts val="0"/>
              </a:spcAft>
              <a:buNone/>
            </a:pPr>
            <a:r>
              <a:rPr lang="en-US" sz="2000" dirty="0">
                <a:latin typeface="Courier" pitchFamily="2" charset="0"/>
              </a:rPr>
              <a:t>		</a:t>
            </a:r>
            <a:r>
              <a:rPr lang="en-US" sz="2000" dirty="0" err="1">
                <a:latin typeface="Courier" pitchFamily="2" charset="0"/>
              </a:rPr>
              <a:t>self.name</a:t>
            </a:r>
            <a:r>
              <a:rPr lang="en-US" sz="2000" dirty="0">
                <a:latin typeface="Courier" pitchFamily="2" charset="0"/>
              </a:rPr>
              <a:t> = name</a:t>
            </a:r>
          </a:p>
          <a:p>
            <a:pPr marL="0" indent="0">
              <a:spcBef>
                <a:spcPts val="0"/>
              </a:spcBef>
              <a:spcAft>
                <a:spcPts val="0"/>
              </a:spcAft>
              <a:buNone/>
            </a:pPr>
            <a:endParaRPr lang="en-US" sz="2000" dirty="0">
              <a:latin typeface="Courier" pitchFamily="2" charset="0"/>
            </a:endParaRPr>
          </a:p>
          <a:p>
            <a:pPr marL="0" indent="0">
              <a:spcBef>
                <a:spcPts val="0"/>
              </a:spcBef>
              <a:spcAft>
                <a:spcPts val="0"/>
              </a:spcAft>
              <a:buNone/>
            </a:pPr>
            <a:r>
              <a:rPr lang="en-US" sz="2000" dirty="0">
                <a:latin typeface="Courier" pitchFamily="2" charset="0"/>
              </a:rPr>
              <a:t>d = Dog('Fido')</a:t>
            </a:r>
          </a:p>
        </p:txBody>
      </p:sp>
    </p:spTree>
    <p:extLst>
      <p:ext uri="{BB962C8B-B14F-4D97-AF65-F5344CB8AC3E}">
        <p14:creationId xmlns:p14="http://schemas.microsoft.com/office/powerpoint/2010/main" val="26510036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74594" cy="5236179"/>
          </a:xfrm>
        </p:spPr>
        <p:txBody>
          <a:bodyPr>
            <a:normAutofit/>
          </a:bodyPr>
          <a:lstStyle/>
          <a:p>
            <a:pPr marL="0" indent="0">
              <a:buNone/>
            </a:pPr>
            <a:r>
              <a:rPr lang="en-US" sz="2200" dirty="0">
                <a:latin typeface="Lato Light" panose="020F0302020204030203" pitchFamily="34" charset="77"/>
              </a:rPr>
              <a:t>A </a:t>
            </a:r>
            <a:r>
              <a:rPr lang="en-US" sz="2200" b="1" i="1" dirty="0">
                <a:latin typeface="Lato Light" panose="020F0302020204030203" pitchFamily="34" charset="77"/>
              </a:rPr>
              <a:t>member</a:t>
            </a:r>
            <a:r>
              <a:rPr lang="en-US" sz="2200" dirty="0">
                <a:latin typeface="Lato Light" panose="020F0302020204030203" pitchFamily="34" charset="77"/>
              </a:rPr>
              <a:t> variable inside a Class or Object Instance is called a </a:t>
            </a:r>
            <a:r>
              <a:rPr lang="en-US" sz="2200" b="1" i="1" dirty="0">
                <a:latin typeface="Lato Light" panose="020F0302020204030203" pitchFamily="34" charset="77"/>
              </a:rPr>
              <a:t>property</a:t>
            </a:r>
            <a:r>
              <a:rPr lang="en-US" sz="2200" dirty="0">
                <a:latin typeface="Lato Light" panose="020F0302020204030203" pitchFamily="34" charset="77"/>
              </a:rPr>
              <a:t> of the object.</a:t>
            </a:r>
          </a:p>
          <a:p>
            <a:pPr marL="0" indent="0">
              <a:buNone/>
            </a:pPr>
            <a:endParaRPr lang="en-US" sz="2200" dirty="0">
              <a:latin typeface="Lato Light" panose="020F0302020204030203" pitchFamily="34" charset="77"/>
            </a:endParaRP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11307242" cy="681422"/>
          </a:xfrm>
        </p:spPr>
        <p:txBody>
          <a:bodyPr/>
          <a:lstStyle/>
          <a:p>
            <a:r>
              <a:rPr lang="en-US" dirty="0">
                <a:latin typeface="Lato Black" panose="020F0502020204030203" pitchFamily="34" charset="77"/>
              </a:rPr>
              <a:t>Classes – Properties</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64</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None/>
            </a:pPr>
            <a:endParaRPr lang="en-US" sz="2000" dirty="0">
              <a:latin typeface="Courier" pitchFamily="2" charset="0"/>
            </a:endParaRPr>
          </a:p>
          <a:p>
            <a:pPr marL="0" indent="0">
              <a:spcBef>
                <a:spcPts val="0"/>
              </a:spcBef>
              <a:spcAft>
                <a:spcPts val="0"/>
              </a:spcAft>
              <a:buNone/>
            </a:pPr>
            <a:r>
              <a:rPr lang="en-US" sz="2000" dirty="0">
                <a:latin typeface="Courier" pitchFamily="2" charset="0"/>
              </a:rPr>
              <a:t>class Dog:</a:t>
            </a:r>
          </a:p>
          <a:p>
            <a:pPr marL="0" indent="0">
              <a:spcBef>
                <a:spcPts val="0"/>
              </a:spcBef>
              <a:spcAft>
                <a:spcPts val="0"/>
              </a:spcAft>
              <a:buNone/>
            </a:pPr>
            <a:endParaRPr lang="en-US" sz="2000" dirty="0">
              <a:latin typeface="Courier" pitchFamily="2" charset="0"/>
            </a:endParaRPr>
          </a:p>
          <a:p>
            <a:pPr marL="0" indent="0">
              <a:spcBef>
                <a:spcPts val="0"/>
              </a:spcBef>
              <a:spcAft>
                <a:spcPts val="0"/>
              </a:spcAft>
              <a:buNone/>
            </a:pPr>
            <a:r>
              <a:rPr lang="en-US" sz="2000" dirty="0">
                <a:latin typeface="Courier" pitchFamily="2" charset="0"/>
              </a:rPr>
              <a:t>    def __</a:t>
            </a:r>
            <a:r>
              <a:rPr lang="en-US" sz="2000" dirty="0" err="1">
                <a:latin typeface="Courier" pitchFamily="2" charset="0"/>
              </a:rPr>
              <a:t>init</a:t>
            </a:r>
            <a:r>
              <a:rPr lang="en-US" sz="2000" dirty="0">
                <a:latin typeface="Courier" pitchFamily="2" charset="0"/>
              </a:rPr>
              <a:t>__(self, name):</a:t>
            </a:r>
          </a:p>
          <a:p>
            <a:pPr marL="0" indent="0">
              <a:spcBef>
                <a:spcPts val="0"/>
              </a:spcBef>
              <a:spcAft>
                <a:spcPts val="0"/>
              </a:spcAft>
              <a:buNone/>
            </a:pPr>
            <a:r>
              <a:rPr lang="en-US" sz="2000" dirty="0">
                <a:latin typeface="Courier" pitchFamily="2" charset="0"/>
              </a:rPr>
              <a:t>        </a:t>
            </a:r>
            <a:r>
              <a:rPr lang="en-US" sz="2000" dirty="0" err="1">
                <a:latin typeface="Courier" pitchFamily="2" charset="0"/>
              </a:rPr>
              <a:t>self.name</a:t>
            </a:r>
            <a:r>
              <a:rPr lang="en-US" sz="2000" dirty="0">
                <a:latin typeface="Courier" pitchFamily="2" charset="0"/>
              </a:rPr>
              <a:t> = name</a:t>
            </a:r>
          </a:p>
          <a:p>
            <a:pPr marL="0" indent="0">
              <a:spcBef>
                <a:spcPts val="0"/>
              </a:spcBef>
              <a:spcAft>
                <a:spcPts val="0"/>
              </a:spcAft>
              <a:buNone/>
            </a:pPr>
            <a:endParaRPr lang="en-US" sz="2000" dirty="0">
              <a:latin typeface="Courier" pitchFamily="2" charset="0"/>
            </a:endParaRPr>
          </a:p>
          <a:p>
            <a:pPr marL="0" indent="0">
              <a:spcBef>
                <a:spcPts val="0"/>
              </a:spcBef>
              <a:spcAft>
                <a:spcPts val="0"/>
              </a:spcAft>
              <a:buNone/>
            </a:pPr>
            <a:r>
              <a:rPr lang="en-US" sz="2000" dirty="0">
                <a:latin typeface="Courier" pitchFamily="2" charset="0"/>
              </a:rPr>
              <a:t>d = Dog('Fido')</a:t>
            </a:r>
          </a:p>
        </p:txBody>
      </p:sp>
    </p:spTree>
    <p:extLst>
      <p:ext uri="{BB962C8B-B14F-4D97-AF65-F5344CB8AC3E}">
        <p14:creationId xmlns:p14="http://schemas.microsoft.com/office/powerpoint/2010/main" val="10701389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5474594" cy="5236179"/>
          </a:xfrm>
        </p:spPr>
        <p:txBody>
          <a:bodyPr>
            <a:normAutofit/>
          </a:bodyPr>
          <a:lstStyle/>
          <a:p>
            <a:pPr marL="0" indent="0">
              <a:buNone/>
            </a:pPr>
            <a:r>
              <a:rPr lang="en-US" sz="1500" dirty="0">
                <a:latin typeface="Lato Light" panose="020F0302020204030203" pitchFamily="34" charset="77"/>
              </a:rPr>
              <a:t>A function inside a Class or Object Instance is called a </a:t>
            </a:r>
            <a:r>
              <a:rPr lang="en-US" sz="1500" b="1" i="1" dirty="0">
                <a:latin typeface="Lato Light" panose="020F0302020204030203" pitchFamily="34" charset="77"/>
              </a:rPr>
              <a:t>method</a:t>
            </a:r>
            <a:r>
              <a:rPr lang="en-US" sz="1500" dirty="0">
                <a:latin typeface="Lato Light" panose="020F0302020204030203" pitchFamily="34" charset="77"/>
              </a:rPr>
              <a:t> of the object.</a:t>
            </a:r>
          </a:p>
          <a:p>
            <a:pPr marL="0" indent="0">
              <a:buNone/>
            </a:pPr>
            <a:r>
              <a:rPr lang="en-US" sz="1500" dirty="0">
                <a:latin typeface="Lato Light" panose="020F0302020204030203" pitchFamily="34" charset="77"/>
              </a:rPr>
              <a:t>Putting methods and properties together is where the power of OOP resides.</a:t>
            </a:r>
          </a:p>
          <a:p>
            <a:pPr marL="0" indent="0">
              <a:buNone/>
            </a:pPr>
            <a:r>
              <a:rPr lang="en-US" sz="1500" dirty="0">
                <a:latin typeface="Lato Light" panose="020F0302020204030203" pitchFamily="34" charset="77"/>
              </a:rPr>
              <a:t>The word </a:t>
            </a:r>
            <a:r>
              <a:rPr lang="en-US" sz="1500" b="1" i="1" dirty="0">
                <a:latin typeface="Lato Light" panose="020F0302020204030203" pitchFamily="34" charset="77"/>
              </a:rPr>
              <a:t>self</a:t>
            </a:r>
            <a:r>
              <a:rPr lang="en-US" sz="1500" dirty="0">
                <a:latin typeface="Lato Light" panose="020F0302020204030203" pitchFamily="34" charset="77"/>
              </a:rPr>
              <a:t> below refers this this specific instance of the class.</a:t>
            </a:r>
          </a:p>
          <a:p>
            <a:pPr marL="0" indent="0">
              <a:buNone/>
            </a:pPr>
            <a:endParaRPr lang="en-US" sz="1500" dirty="0">
              <a:latin typeface="Lato Light" panose="020F0302020204030203" pitchFamily="34" charset="77"/>
            </a:endParaRPr>
          </a:p>
          <a:p>
            <a:pPr marL="0" indent="0">
              <a:spcBef>
                <a:spcPts val="0"/>
              </a:spcBef>
              <a:spcAft>
                <a:spcPts val="0"/>
              </a:spcAft>
              <a:buNone/>
            </a:pPr>
            <a:r>
              <a:rPr lang="en-US" sz="1400" dirty="0">
                <a:latin typeface="Courier" pitchFamily="2" charset="0"/>
              </a:rPr>
              <a:t>class Counter:</a:t>
            </a:r>
          </a:p>
          <a:p>
            <a:pPr marL="0" indent="0">
              <a:spcBef>
                <a:spcPts val="0"/>
              </a:spcBef>
              <a:spcAft>
                <a:spcPts val="0"/>
              </a:spcAft>
              <a:buNone/>
            </a:pPr>
            <a:r>
              <a:rPr lang="en-US" sz="1400" dirty="0">
                <a:latin typeface="Courier" pitchFamily="2" charset="0"/>
              </a:rPr>
              <a:t>        def __</a:t>
            </a:r>
            <a:r>
              <a:rPr lang="en-US" sz="1400" dirty="0" err="1">
                <a:latin typeface="Courier" pitchFamily="2" charset="0"/>
              </a:rPr>
              <a:t>init</a:t>
            </a:r>
            <a:r>
              <a:rPr lang="en-US" sz="1400" dirty="0">
                <a:latin typeface="Courier" pitchFamily="2" charset="0"/>
              </a:rPr>
              <a:t>__(self):</a:t>
            </a:r>
          </a:p>
          <a:p>
            <a:pPr marL="0" indent="0">
              <a:spcBef>
                <a:spcPts val="0"/>
              </a:spcBef>
              <a:spcAft>
                <a:spcPts val="0"/>
              </a:spcAft>
              <a:buNone/>
            </a:pPr>
            <a:r>
              <a:rPr lang="en-US" sz="1400" dirty="0">
                <a:latin typeface="Courier" pitchFamily="2" charset="0"/>
              </a:rPr>
              <a:t>                </a:t>
            </a:r>
            <a:r>
              <a:rPr lang="en-US" sz="1400" dirty="0" err="1">
                <a:latin typeface="Courier" pitchFamily="2" charset="0"/>
              </a:rPr>
              <a:t>self.count</a:t>
            </a:r>
            <a:r>
              <a:rPr lang="en-US" sz="1400" dirty="0">
                <a:latin typeface="Courier" pitchFamily="2" charset="0"/>
              </a:rPr>
              <a:t> = 0</a:t>
            </a:r>
          </a:p>
          <a:p>
            <a:pPr marL="0" indent="0">
              <a:spcBef>
                <a:spcPts val="0"/>
              </a:spcBef>
              <a:spcAft>
                <a:spcPts val="0"/>
              </a:spcAft>
              <a:buNone/>
            </a:pPr>
            <a:endParaRPr lang="en-US" sz="1400" dirty="0">
              <a:latin typeface="Courier" pitchFamily="2" charset="0"/>
            </a:endParaRPr>
          </a:p>
          <a:p>
            <a:pPr marL="0" indent="0">
              <a:spcBef>
                <a:spcPts val="0"/>
              </a:spcBef>
              <a:spcAft>
                <a:spcPts val="0"/>
              </a:spcAft>
              <a:buNone/>
            </a:pPr>
            <a:r>
              <a:rPr lang="en-US" sz="1400" dirty="0">
                <a:latin typeface="Courier" pitchFamily="2" charset="0"/>
              </a:rPr>
              <a:t>        def increment(self):</a:t>
            </a:r>
          </a:p>
          <a:p>
            <a:pPr marL="0" indent="0">
              <a:spcBef>
                <a:spcPts val="0"/>
              </a:spcBef>
              <a:spcAft>
                <a:spcPts val="0"/>
              </a:spcAft>
              <a:buNone/>
            </a:pPr>
            <a:r>
              <a:rPr lang="en-US" sz="1400" dirty="0">
                <a:latin typeface="Courier" pitchFamily="2" charset="0"/>
              </a:rPr>
              <a:t>                </a:t>
            </a:r>
            <a:r>
              <a:rPr lang="en-US" sz="1400" dirty="0" err="1">
                <a:latin typeface="Courier" pitchFamily="2" charset="0"/>
              </a:rPr>
              <a:t>self.count</a:t>
            </a:r>
            <a:r>
              <a:rPr lang="en-US" sz="1400" dirty="0">
                <a:latin typeface="Courier" pitchFamily="2" charset="0"/>
              </a:rPr>
              <a:t> += 1</a:t>
            </a:r>
          </a:p>
          <a:p>
            <a:pPr marL="0" indent="0">
              <a:spcBef>
                <a:spcPts val="0"/>
              </a:spcBef>
              <a:spcAft>
                <a:spcPts val="0"/>
              </a:spcAft>
              <a:buNone/>
            </a:pPr>
            <a:endParaRPr lang="en-US" sz="1400" dirty="0">
              <a:latin typeface="Courier" pitchFamily="2" charset="0"/>
            </a:endParaRPr>
          </a:p>
          <a:p>
            <a:pPr marL="0" indent="0">
              <a:spcBef>
                <a:spcPts val="0"/>
              </a:spcBef>
              <a:spcAft>
                <a:spcPts val="0"/>
              </a:spcAft>
              <a:buNone/>
            </a:pPr>
            <a:r>
              <a:rPr lang="en-US" sz="1400" dirty="0">
                <a:latin typeface="Courier" pitchFamily="2" charset="0"/>
              </a:rPr>
              <a:t>        def decrement(self):</a:t>
            </a:r>
          </a:p>
          <a:p>
            <a:pPr marL="0" indent="0">
              <a:spcBef>
                <a:spcPts val="0"/>
              </a:spcBef>
              <a:spcAft>
                <a:spcPts val="0"/>
              </a:spcAft>
              <a:buNone/>
            </a:pPr>
            <a:r>
              <a:rPr lang="en-US" sz="1400" dirty="0">
                <a:latin typeface="Courier" pitchFamily="2" charset="0"/>
              </a:rPr>
              <a:t>                </a:t>
            </a:r>
            <a:r>
              <a:rPr lang="en-US" sz="1400" dirty="0" err="1">
                <a:latin typeface="Courier" pitchFamily="2" charset="0"/>
              </a:rPr>
              <a:t>self.count</a:t>
            </a:r>
            <a:r>
              <a:rPr lang="en-US" sz="1400" dirty="0">
                <a:latin typeface="Courier" pitchFamily="2" charset="0"/>
              </a:rPr>
              <a:t> -= 1</a:t>
            </a:r>
          </a:p>
          <a:p>
            <a:pPr marL="0" indent="0">
              <a:spcBef>
                <a:spcPts val="0"/>
              </a:spcBef>
              <a:spcAft>
                <a:spcPts val="0"/>
              </a:spcAft>
              <a:buNone/>
            </a:pPr>
            <a:endParaRPr lang="en-US" sz="1400" dirty="0">
              <a:latin typeface="Courier" pitchFamily="2" charset="0"/>
            </a:endParaRPr>
          </a:p>
          <a:p>
            <a:pPr marL="0" indent="0">
              <a:spcBef>
                <a:spcPts val="0"/>
              </a:spcBef>
              <a:spcAft>
                <a:spcPts val="0"/>
              </a:spcAft>
              <a:buNone/>
            </a:pPr>
            <a:r>
              <a:rPr lang="en-US" sz="1400" dirty="0">
                <a:latin typeface="Courier" pitchFamily="2" charset="0"/>
              </a:rPr>
              <a:t>        def reset(self):</a:t>
            </a:r>
          </a:p>
          <a:p>
            <a:pPr marL="0" indent="0">
              <a:spcBef>
                <a:spcPts val="0"/>
              </a:spcBef>
              <a:spcAft>
                <a:spcPts val="0"/>
              </a:spcAft>
              <a:buNone/>
            </a:pPr>
            <a:r>
              <a:rPr lang="en-US" sz="1400" dirty="0">
                <a:latin typeface="Courier" pitchFamily="2" charset="0"/>
              </a:rPr>
              <a:t>                 </a:t>
            </a:r>
            <a:r>
              <a:rPr lang="en-US" sz="1400" dirty="0" err="1">
                <a:latin typeface="Courier" pitchFamily="2" charset="0"/>
              </a:rPr>
              <a:t>self.count</a:t>
            </a:r>
            <a:r>
              <a:rPr lang="en-US" sz="1400" dirty="0">
                <a:latin typeface="Courier" pitchFamily="2" charset="0"/>
              </a:rPr>
              <a:t> = 0</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11307242" cy="681422"/>
          </a:xfrm>
        </p:spPr>
        <p:txBody>
          <a:bodyPr/>
          <a:lstStyle/>
          <a:p>
            <a:r>
              <a:rPr lang="en-US" dirty="0">
                <a:latin typeface="Lato Black" panose="020F0502020204030203" pitchFamily="34" charset="77"/>
              </a:rPr>
              <a:t>Classes – Methods</a:t>
            </a: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65</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
        <p:nvSpPr>
          <p:cNvPr id="8" name="Content Placeholder 1">
            <a:extLst>
              <a:ext uri="{FF2B5EF4-FFF2-40B4-BE49-F238E27FC236}">
                <a16:creationId xmlns:a16="http://schemas.microsoft.com/office/drawing/2014/main" id="{CA76E260-6057-1042-9181-EB36CD6E266F}"/>
              </a:ext>
            </a:extLst>
          </p:cNvPr>
          <p:cNvSpPr txBox="1">
            <a:spLocks/>
          </p:cNvSpPr>
          <p:nvPr/>
        </p:nvSpPr>
        <p:spPr>
          <a:xfrm>
            <a:off x="6096001" y="1258415"/>
            <a:ext cx="5713296" cy="5236179"/>
          </a:xfrm>
          <a:prstGeom prst="rect">
            <a:avLst/>
          </a:prstGeom>
        </p:spPr>
        <p:txBody>
          <a:bodyPr vert="horz" lIns="45720" tIns="22860" rIns="45720" bIns="22860" rtlCol="0">
            <a:normAutofit/>
          </a:bodyPr>
          <a:ls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pPr algn="l"/>
            <a:endParaRPr lang="en-US" sz="2800" dirty="0">
              <a:latin typeface="Courier" pitchFamily="2" charset="0"/>
            </a:endParaRPr>
          </a:p>
        </p:txBody>
      </p:sp>
      <p:sp>
        <p:nvSpPr>
          <p:cNvPr id="9" name="Content Placeholder 1">
            <a:extLst>
              <a:ext uri="{FF2B5EF4-FFF2-40B4-BE49-F238E27FC236}">
                <a16:creationId xmlns:a16="http://schemas.microsoft.com/office/drawing/2014/main" id="{B227523E-B00C-7E45-A491-72E97F496DF5}"/>
              </a:ext>
            </a:extLst>
          </p:cNvPr>
          <p:cNvSpPr txBox="1">
            <a:spLocks/>
          </p:cNvSpPr>
          <p:nvPr/>
        </p:nvSpPr>
        <p:spPr>
          <a:xfrm>
            <a:off x="6215351" y="1256513"/>
            <a:ext cx="5474594" cy="5236179"/>
          </a:xfrm>
          <a:prstGeom prst="rect">
            <a:avLst/>
          </a:prstGeom>
        </p:spPr>
        <p:txBody>
          <a:bodyPr vert="horz" lIns="45720" tIns="22860" rIns="45720" bIns="22860" rtlCol="0">
            <a:noAutofit/>
          </a:bodyPr>
          <a:lstStyle>
            <a:lvl1pPr marL="461963" indent="-461963"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1pPr>
            <a:lvl2pPr marL="923925" indent="-46672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2pPr>
            <a:lvl3pPr marL="1366838" indent="-452438"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3pPr>
            <a:lvl4pPr marL="1828800" indent="-457200"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4pPr>
            <a:lvl5pPr marL="2289175" indent="-460375" algn="l" defTabSz="457200" rtl="0" eaLnBrk="1" latinLnBrk="0" hangingPunct="1">
              <a:spcBef>
                <a:spcPts val="1200"/>
              </a:spcBef>
              <a:spcAft>
                <a:spcPts val="1200"/>
              </a:spcAft>
              <a:buClr>
                <a:srgbClr val="FF6600"/>
              </a:buClr>
              <a:buFont typeface="Arial"/>
              <a:buChar char="»"/>
              <a:defRPr sz="3600" kern="1200" baseline="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None/>
            </a:pPr>
            <a:r>
              <a:rPr lang="en-US" sz="1600" dirty="0">
                <a:latin typeface="Courier" pitchFamily="2" charset="0"/>
              </a:rPr>
              <a:t># TEST – Create an instance of the Class</a:t>
            </a:r>
          </a:p>
          <a:p>
            <a:pPr marL="0" indent="0">
              <a:spcBef>
                <a:spcPts val="0"/>
              </a:spcBef>
              <a:spcAft>
                <a:spcPts val="0"/>
              </a:spcAft>
              <a:buNone/>
            </a:pPr>
            <a:r>
              <a:rPr lang="en-US" sz="1600" dirty="0">
                <a:latin typeface="Courier" pitchFamily="2" charset="0"/>
              </a:rPr>
              <a:t>counter = Counter()</a:t>
            </a:r>
          </a:p>
          <a:p>
            <a:pPr marL="0" indent="0">
              <a:spcBef>
                <a:spcPts val="0"/>
              </a:spcBef>
              <a:spcAft>
                <a:spcPts val="0"/>
              </a:spcAft>
              <a:buNone/>
            </a:pPr>
            <a:r>
              <a:rPr lang="en-US" sz="1600" dirty="0">
                <a:latin typeface="Courier" pitchFamily="2" charset="0"/>
              </a:rPr>
              <a:t># the initial counter value is 0</a:t>
            </a:r>
          </a:p>
          <a:p>
            <a:pPr marL="0" indent="0">
              <a:spcBef>
                <a:spcPts val="0"/>
              </a:spcBef>
              <a:spcAft>
                <a:spcPts val="0"/>
              </a:spcAft>
              <a:buNone/>
            </a:pPr>
            <a:endParaRPr lang="en-US" sz="1600" dirty="0">
              <a:latin typeface="Courier" pitchFamily="2" charset="0"/>
            </a:endParaRPr>
          </a:p>
          <a:p>
            <a:pPr marL="0" indent="0">
              <a:spcBef>
                <a:spcPts val="0"/>
              </a:spcBef>
              <a:spcAft>
                <a:spcPts val="0"/>
              </a:spcAft>
              <a:buNone/>
            </a:pPr>
            <a:r>
              <a:rPr lang="en-US" sz="1600" dirty="0" err="1">
                <a:latin typeface="Courier" pitchFamily="2" charset="0"/>
              </a:rPr>
              <a:t>counter.increment</a:t>
            </a:r>
            <a:r>
              <a:rPr lang="en-US" sz="1600" dirty="0">
                <a:latin typeface="Courier" pitchFamily="2" charset="0"/>
              </a:rPr>
              <a:t>()</a:t>
            </a:r>
          </a:p>
          <a:p>
            <a:pPr marL="0" indent="0">
              <a:spcBef>
                <a:spcPts val="0"/>
              </a:spcBef>
              <a:spcAft>
                <a:spcPts val="0"/>
              </a:spcAft>
              <a:buNone/>
            </a:pPr>
            <a:r>
              <a:rPr lang="en-US" sz="1600" dirty="0" err="1">
                <a:latin typeface="Courier" pitchFamily="2" charset="0"/>
              </a:rPr>
              <a:t>counter.increment</a:t>
            </a:r>
            <a:r>
              <a:rPr lang="en-US" sz="1600" dirty="0">
                <a:latin typeface="Courier" pitchFamily="2" charset="0"/>
              </a:rPr>
              <a:t>()</a:t>
            </a:r>
          </a:p>
          <a:p>
            <a:pPr marL="0" indent="0">
              <a:spcBef>
                <a:spcPts val="0"/>
              </a:spcBef>
              <a:spcAft>
                <a:spcPts val="0"/>
              </a:spcAft>
              <a:buNone/>
            </a:pPr>
            <a:r>
              <a:rPr lang="en-US" sz="1600" dirty="0" err="1">
                <a:latin typeface="Courier" pitchFamily="2" charset="0"/>
              </a:rPr>
              <a:t>counter.increment</a:t>
            </a:r>
            <a:r>
              <a:rPr lang="en-US" sz="1600" dirty="0">
                <a:latin typeface="Courier" pitchFamily="2" charset="0"/>
              </a:rPr>
              <a:t>()</a:t>
            </a:r>
          </a:p>
          <a:p>
            <a:pPr marL="0" indent="0">
              <a:spcBef>
                <a:spcPts val="0"/>
              </a:spcBef>
              <a:spcAft>
                <a:spcPts val="0"/>
              </a:spcAft>
              <a:buNone/>
            </a:pPr>
            <a:r>
              <a:rPr lang="en-US" sz="1600" dirty="0">
                <a:latin typeface="Courier" pitchFamily="2" charset="0"/>
              </a:rPr>
              <a:t># the counter's value is now 3</a:t>
            </a:r>
          </a:p>
          <a:p>
            <a:pPr marL="0" indent="0">
              <a:spcBef>
                <a:spcPts val="0"/>
              </a:spcBef>
              <a:spcAft>
                <a:spcPts val="0"/>
              </a:spcAft>
              <a:buNone/>
            </a:pPr>
            <a:r>
              <a:rPr lang="en-US" sz="1600" dirty="0">
                <a:latin typeface="Courier" pitchFamily="2" charset="0"/>
              </a:rPr>
              <a:t>print(</a:t>
            </a:r>
            <a:r>
              <a:rPr lang="en-US" sz="1600" dirty="0" err="1">
                <a:latin typeface="Courier" pitchFamily="2" charset="0"/>
              </a:rPr>
              <a:t>counter.count</a:t>
            </a:r>
            <a:r>
              <a:rPr lang="en-US" sz="1600" dirty="0">
                <a:latin typeface="Courier" pitchFamily="2" charset="0"/>
              </a:rPr>
              <a:t>)</a:t>
            </a:r>
          </a:p>
          <a:p>
            <a:pPr marL="0" indent="0">
              <a:spcBef>
                <a:spcPts val="0"/>
              </a:spcBef>
              <a:spcAft>
                <a:spcPts val="0"/>
              </a:spcAft>
              <a:buNone/>
            </a:pPr>
            <a:endParaRPr lang="en-US" sz="1600" dirty="0">
              <a:latin typeface="Courier" pitchFamily="2" charset="0"/>
            </a:endParaRPr>
          </a:p>
          <a:p>
            <a:pPr marL="0" indent="0">
              <a:spcBef>
                <a:spcPts val="0"/>
              </a:spcBef>
              <a:spcAft>
                <a:spcPts val="0"/>
              </a:spcAft>
              <a:buNone/>
            </a:pPr>
            <a:r>
              <a:rPr lang="en-US" sz="1600" dirty="0" err="1">
                <a:latin typeface="Courier" pitchFamily="2" charset="0"/>
              </a:rPr>
              <a:t>counter.decrement</a:t>
            </a:r>
            <a:r>
              <a:rPr lang="en-US" sz="1600" dirty="0">
                <a:latin typeface="Courier" pitchFamily="2" charset="0"/>
              </a:rPr>
              <a:t>()</a:t>
            </a:r>
          </a:p>
          <a:p>
            <a:pPr marL="0" indent="0">
              <a:spcBef>
                <a:spcPts val="0"/>
              </a:spcBef>
              <a:spcAft>
                <a:spcPts val="0"/>
              </a:spcAft>
              <a:buNone/>
            </a:pPr>
            <a:r>
              <a:rPr lang="en-US" sz="1600" dirty="0">
                <a:latin typeface="Courier" pitchFamily="2" charset="0"/>
              </a:rPr>
              <a:t># the counter's value is now 2</a:t>
            </a:r>
          </a:p>
          <a:p>
            <a:pPr marL="0" indent="0">
              <a:spcBef>
                <a:spcPts val="0"/>
              </a:spcBef>
              <a:spcAft>
                <a:spcPts val="0"/>
              </a:spcAft>
              <a:buNone/>
            </a:pPr>
            <a:r>
              <a:rPr lang="en-US" sz="1600" dirty="0">
                <a:latin typeface="Courier" pitchFamily="2" charset="0"/>
              </a:rPr>
              <a:t>print(</a:t>
            </a:r>
            <a:r>
              <a:rPr lang="en-US" sz="1600" dirty="0" err="1">
                <a:latin typeface="Courier" pitchFamily="2" charset="0"/>
              </a:rPr>
              <a:t>counter.count</a:t>
            </a:r>
            <a:r>
              <a:rPr lang="en-US" sz="1600" dirty="0">
                <a:latin typeface="Courier" pitchFamily="2" charset="0"/>
              </a:rPr>
              <a:t>)</a:t>
            </a:r>
          </a:p>
          <a:p>
            <a:pPr marL="0" indent="0">
              <a:spcBef>
                <a:spcPts val="0"/>
              </a:spcBef>
              <a:spcAft>
                <a:spcPts val="0"/>
              </a:spcAft>
              <a:buNone/>
            </a:pPr>
            <a:endParaRPr lang="en-US" sz="1600" dirty="0">
              <a:latin typeface="Courier" pitchFamily="2" charset="0"/>
            </a:endParaRPr>
          </a:p>
          <a:p>
            <a:pPr marL="0" indent="0">
              <a:spcBef>
                <a:spcPts val="0"/>
              </a:spcBef>
              <a:spcAft>
                <a:spcPts val="0"/>
              </a:spcAft>
              <a:buNone/>
            </a:pPr>
            <a:r>
              <a:rPr lang="en-US" sz="1600" dirty="0" err="1">
                <a:latin typeface="Courier" pitchFamily="2" charset="0"/>
              </a:rPr>
              <a:t>counter.reset</a:t>
            </a:r>
            <a:r>
              <a:rPr lang="en-US" sz="1600" dirty="0">
                <a:latin typeface="Courier" pitchFamily="2" charset="0"/>
              </a:rPr>
              <a:t>()</a:t>
            </a:r>
          </a:p>
          <a:p>
            <a:pPr marL="0" indent="0">
              <a:spcBef>
                <a:spcPts val="0"/>
              </a:spcBef>
              <a:spcAft>
                <a:spcPts val="0"/>
              </a:spcAft>
              <a:buNone/>
            </a:pPr>
            <a:r>
              <a:rPr lang="en-US" sz="1600" dirty="0">
                <a:latin typeface="Courier" pitchFamily="2" charset="0"/>
              </a:rPr>
              <a:t># the counter's value is now 0</a:t>
            </a:r>
          </a:p>
          <a:p>
            <a:pPr marL="0" indent="0">
              <a:spcBef>
                <a:spcPts val="0"/>
              </a:spcBef>
              <a:spcAft>
                <a:spcPts val="0"/>
              </a:spcAft>
              <a:buNone/>
            </a:pPr>
            <a:r>
              <a:rPr lang="en-US" sz="1600" dirty="0">
                <a:latin typeface="Courier" pitchFamily="2" charset="0"/>
              </a:rPr>
              <a:t>print(</a:t>
            </a:r>
            <a:r>
              <a:rPr lang="en-US" sz="1600" dirty="0" err="1">
                <a:latin typeface="Courier" pitchFamily="2" charset="0"/>
              </a:rPr>
              <a:t>counter.count</a:t>
            </a:r>
            <a:r>
              <a:rPr lang="en-US" sz="1600" dirty="0">
                <a:latin typeface="Courier" pitchFamily="2" charset="0"/>
              </a:rPr>
              <a:t>)</a:t>
            </a:r>
          </a:p>
        </p:txBody>
      </p:sp>
    </p:spTree>
    <p:extLst>
      <p:ext uri="{BB962C8B-B14F-4D97-AF65-F5344CB8AC3E}">
        <p14:creationId xmlns:p14="http://schemas.microsoft.com/office/powerpoint/2010/main" val="13630399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Exercise</a:t>
            </a:r>
          </a:p>
        </p:txBody>
      </p:sp>
      <p:pic>
        <p:nvPicPr>
          <p:cNvPr id="4" name="Picture 3">
            <a:extLst>
              <a:ext uri="{FF2B5EF4-FFF2-40B4-BE49-F238E27FC236}">
                <a16:creationId xmlns:a16="http://schemas.microsoft.com/office/drawing/2014/main" id="{F2172541-58A1-49D7-ADCF-D4D697364895}"/>
              </a:ext>
            </a:extLst>
          </p:cNvPr>
          <p:cNvPicPr>
            <a:picLocks noChangeAspect="1"/>
          </p:cNvPicPr>
          <p:nvPr/>
        </p:nvPicPr>
        <p:blipFill>
          <a:blip r:embed="rId3"/>
          <a:stretch>
            <a:fillRect/>
          </a:stretch>
        </p:blipFill>
        <p:spPr>
          <a:xfrm>
            <a:off x="3673041" y="1448780"/>
            <a:ext cx="4845919" cy="4535049"/>
          </a:xfrm>
          <a:prstGeom prst="rect">
            <a:avLst/>
          </a:prstGeom>
        </p:spPr>
      </p:pic>
      <p:sp>
        <p:nvSpPr>
          <p:cNvPr id="5" name="Slide Number Placeholder 2">
            <a:extLst>
              <a:ext uri="{FF2B5EF4-FFF2-40B4-BE49-F238E27FC236}">
                <a16:creationId xmlns:a16="http://schemas.microsoft.com/office/drawing/2014/main" id="{83C76DC2-4443-954B-971C-6C742883FD2E}"/>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66</a:t>
            </a:fld>
            <a:endParaRPr lang="en-US" dirty="0"/>
          </a:p>
        </p:txBody>
      </p:sp>
    </p:spTree>
    <p:extLst>
      <p:ext uri="{BB962C8B-B14F-4D97-AF65-F5344CB8AC3E}">
        <p14:creationId xmlns:p14="http://schemas.microsoft.com/office/powerpoint/2010/main" val="64990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DA0A2E-BBEF-49B7-B4AE-ABD4A9A43635}"/>
              </a:ext>
            </a:extLst>
          </p:cNvPr>
          <p:cNvPicPr>
            <a:picLocks noGrp="1" noChangeAspect="1"/>
          </p:cNvPicPr>
          <p:nvPr>
            <p:ph idx="1"/>
          </p:nvPr>
        </p:nvPicPr>
        <p:blipFill>
          <a:blip r:embed="rId3"/>
          <a:stretch>
            <a:fillRect/>
          </a:stretch>
        </p:blipFill>
        <p:spPr>
          <a:xfrm>
            <a:off x="3735055" y="1412776"/>
            <a:ext cx="4721891" cy="4721891"/>
          </a:xfrm>
        </p:spPr>
      </p:pic>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Knowledge Check</a:t>
            </a:r>
          </a:p>
        </p:txBody>
      </p:sp>
      <p:sp>
        <p:nvSpPr>
          <p:cNvPr id="6" name="Slide Number Placeholder 2">
            <a:extLst>
              <a:ext uri="{FF2B5EF4-FFF2-40B4-BE49-F238E27FC236}">
                <a16:creationId xmlns:a16="http://schemas.microsoft.com/office/drawing/2014/main" id="{1996FEE5-6274-2644-A24E-2EEC39E20B3B}"/>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67</a:t>
            </a:fld>
            <a:endParaRPr lang="en-US" dirty="0"/>
          </a:p>
        </p:txBody>
      </p:sp>
    </p:spTree>
    <p:extLst>
      <p:ext uri="{BB962C8B-B14F-4D97-AF65-F5344CB8AC3E}">
        <p14:creationId xmlns:p14="http://schemas.microsoft.com/office/powerpoint/2010/main" val="15899715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79038D-FE98-3B42-AEFE-018339DFF894}"/>
              </a:ext>
            </a:extLst>
          </p:cNvPr>
          <p:cNvSpPr>
            <a:spLocks noGrp="1"/>
          </p:cNvSpPr>
          <p:nvPr>
            <p:ph idx="1"/>
          </p:nvPr>
        </p:nvSpPr>
        <p:spPr/>
        <p:txBody>
          <a:bodyPr>
            <a:normAutofit lnSpcReduction="10000"/>
          </a:bodyPr>
          <a:lstStyle/>
          <a:p>
            <a:pPr lvl="0"/>
            <a:r>
              <a:rPr lang="en-US" b="1" i="1" dirty="0"/>
              <a:t>TCP/IP </a:t>
            </a:r>
            <a:br>
              <a:rPr lang="en-US" b="1" i="1" dirty="0"/>
            </a:br>
            <a:r>
              <a:rPr lang="en-US" b="1" i="1" dirty="0"/>
              <a:t>(Transmission Control Protocol/Internet Protocol)</a:t>
            </a:r>
          </a:p>
          <a:p>
            <a:pPr lvl="0"/>
            <a:r>
              <a:rPr lang="en-US" dirty="0"/>
              <a:t>Is the network stack that powers the internet and specifically its ability to  all kinds of computers talk to each other in a simple way.</a:t>
            </a:r>
          </a:p>
          <a:p>
            <a:pPr lvl="0"/>
            <a:r>
              <a:rPr lang="en-US" dirty="0"/>
              <a:t>Before the can begin communicating they must be able to identify and call one another.</a:t>
            </a:r>
          </a:p>
          <a:p>
            <a:pPr lvl="0"/>
            <a:r>
              <a:rPr lang="en-US" dirty="0"/>
              <a:t>Like most things in computers this boils down to a series of numbers similar to a telephone number.</a:t>
            </a:r>
          </a:p>
          <a:p>
            <a:pPr lvl="0"/>
            <a:r>
              <a:rPr lang="en-US" dirty="0"/>
              <a:t>Each devices unique (or locally unique) address is represented by a number called an </a:t>
            </a:r>
            <a:r>
              <a:rPr lang="en-US" b="1" i="1" dirty="0"/>
              <a:t>IP Address</a:t>
            </a:r>
            <a:r>
              <a:rPr lang="en-US" dirty="0"/>
              <a:t>.</a:t>
            </a:r>
          </a:p>
          <a:p>
            <a:pPr lvl="0"/>
            <a:r>
              <a:rPr lang="en-US" dirty="0"/>
              <a:t>Traditionally these are just 4  bytes separated by  a </a:t>
            </a:r>
            <a:r>
              <a:rPr lang="en-US" b="1" i="1" dirty="0"/>
              <a:t>“.” </a:t>
            </a:r>
            <a:r>
              <a:rPr lang="en-US" dirty="0"/>
              <a:t>period symbol more commonly called a </a:t>
            </a:r>
            <a:r>
              <a:rPr lang="en-US" b="1" i="1" dirty="0"/>
              <a:t>dot</a:t>
            </a:r>
            <a:r>
              <a:rPr lang="en-US" dirty="0"/>
              <a:t>.</a:t>
            </a:r>
          </a:p>
          <a:p>
            <a:pPr lvl="0"/>
            <a:r>
              <a:rPr lang="en-US" dirty="0"/>
              <a:t>A longer format called </a:t>
            </a:r>
            <a:r>
              <a:rPr lang="en-US" b="1" i="1" dirty="0"/>
              <a:t>IPV6</a:t>
            </a:r>
            <a:r>
              <a:rPr lang="en-US" dirty="0"/>
              <a:t> is now also available to increase availability due to global demand.</a:t>
            </a:r>
          </a:p>
        </p:txBody>
      </p:sp>
      <p:sp>
        <p:nvSpPr>
          <p:cNvPr id="3" name="Title 2">
            <a:extLst>
              <a:ext uri="{FF2B5EF4-FFF2-40B4-BE49-F238E27FC236}">
                <a16:creationId xmlns:a16="http://schemas.microsoft.com/office/drawing/2014/main" id="{772FF4F4-17E8-6345-BD60-E75C7F8F7931}"/>
              </a:ext>
            </a:extLst>
          </p:cNvPr>
          <p:cNvSpPr>
            <a:spLocks noGrp="1"/>
          </p:cNvSpPr>
          <p:nvPr>
            <p:ph type="title"/>
          </p:nvPr>
        </p:nvSpPr>
        <p:spPr>
          <a:xfrm>
            <a:off x="692150" y="237840"/>
            <a:ext cx="11229514" cy="850900"/>
          </a:xfrm>
        </p:spPr>
        <p:txBody>
          <a:bodyPr/>
          <a:lstStyle/>
          <a:p>
            <a:r>
              <a:rPr lang="en-US" dirty="0"/>
              <a:t>NETWORKING BASICS – IP ADDRESSES</a:t>
            </a:r>
          </a:p>
        </p:txBody>
      </p:sp>
      <p:sp>
        <p:nvSpPr>
          <p:cNvPr id="4" name="Slide Number Placeholder 3">
            <a:extLst>
              <a:ext uri="{FF2B5EF4-FFF2-40B4-BE49-F238E27FC236}">
                <a16:creationId xmlns:a16="http://schemas.microsoft.com/office/drawing/2014/main" id="{87E41887-313C-5C4D-8F5F-2BC0A00ABD85}"/>
              </a:ext>
            </a:extLst>
          </p:cNvPr>
          <p:cNvSpPr>
            <a:spLocks noGrp="1"/>
          </p:cNvSpPr>
          <p:nvPr>
            <p:ph type="sldNum" sz="quarter" idx="4"/>
          </p:nvPr>
        </p:nvSpPr>
        <p:spPr/>
        <p:txBody>
          <a:bodyPr/>
          <a:lstStyle/>
          <a:p>
            <a:fld id="{A2644288-DBB5-B146-A4C9-3FE617AA0A71}" type="slidenum">
              <a:rPr lang="en-US" smtClean="0"/>
              <a:pPr/>
              <a:t>68</a:t>
            </a:fld>
            <a:endParaRPr lang="en-US" dirty="0"/>
          </a:p>
        </p:txBody>
      </p:sp>
      <p:pic>
        <p:nvPicPr>
          <p:cNvPr id="10" name="Picture 9">
            <a:extLst>
              <a:ext uri="{FF2B5EF4-FFF2-40B4-BE49-F238E27FC236}">
                <a16:creationId xmlns:a16="http://schemas.microsoft.com/office/drawing/2014/main" id="{EA4F1356-82CD-6945-844B-F20AD13B2C8B}"/>
              </a:ext>
            </a:extLst>
          </p:cNvPr>
          <p:cNvPicPr>
            <a:picLocks noChangeAspect="1"/>
          </p:cNvPicPr>
          <p:nvPr/>
        </p:nvPicPr>
        <p:blipFill>
          <a:blip r:embed="rId3"/>
          <a:stretch>
            <a:fillRect/>
          </a:stretch>
        </p:blipFill>
        <p:spPr>
          <a:xfrm>
            <a:off x="6312025" y="1196752"/>
            <a:ext cx="5609639" cy="3365784"/>
          </a:xfrm>
          <a:prstGeom prst="rect">
            <a:avLst/>
          </a:prstGeom>
        </p:spPr>
      </p:pic>
    </p:spTree>
    <p:extLst>
      <p:ext uri="{BB962C8B-B14F-4D97-AF65-F5344CB8AC3E}">
        <p14:creationId xmlns:p14="http://schemas.microsoft.com/office/powerpoint/2010/main" val="4138981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79038D-FE98-3B42-AEFE-018339DFF894}"/>
              </a:ext>
            </a:extLst>
          </p:cNvPr>
          <p:cNvSpPr>
            <a:spLocks noGrp="1"/>
          </p:cNvSpPr>
          <p:nvPr>
            <p:ph idx="1"/>
          </p:nvPr>
        </p:nvSpPr>
        <p:spPr>
          <a:xfrm>
            <a:off x="695400" y="1232756"/>
            <a:ext cx="2549706" cy="4705983"/>
          </a:xfrm>
        </p:spPr>
        <p:txBody>
          <a:bodyPr/>
          <a:lstStyle/>
          <a:p>
            <a:pPr marL="0" indent="0">
              <a:buNone/>
            </a:pPr>
            <a:r>
              <a:rPr lang="en-US" dirty="0"/>
              <a:t>If an</a:t>
            </a:r>
            <a:r>
              <a:rPr lang="en-US" b="1" i="1" dirty="0"/>
              <a:t> IP Address</a:t>
            </a:r>
            <a:r>
              <a:rPr lang="en-US" dirty="0"/>
              <a:t> is like a telephone number then a </a:t>
            </a:r>
            <a:r>
              <a:rPr lang="en-US" b="1" i="1" dirty="0"/>
              <a:t>DNS</a:t>
            </a:r>
            <a:r>
              <a:rPr lang="en-US" dirty="0"/>
              <a:t>  </a:t>
            </a:r>
            <a:r>
              <a:rPr lang="en-US" b="1" i="1" dirty="0"/>
              <a:t>(Domain Name Server) </a:t>
            </a:r>
            <a:r>
              <a:rPr lang="en-US" dirty="0"/>
              <a:t>is like a telephone directory that allows them to be looked up by name.</a:t>
            </a:r>
          </a:p>
          <a:p>
            <a:pPr marL="0" indent="0">
              <a:buNone/>
            </a:pPr>
            <a:r>
              <a:rPr lang="en-US" dirty="0"/>
              <a:t>The names you look up are called </a:t>
            </a:r>
            <a:r>
              <a:rPr lang="en-US" b="1" i="1" dirty="0"/>
              <a:t>Domain Names.</a:t>
            </a:r>
          </a:p>
          <a:p>
            <a:pPr marL="0" indent="0">
              <a:buNone/>
            </a:pPr>
            <a:r>
              <a:rPr lang="en-US" dirty="0"/>
              <a:t>Like IP </a:t>
            </a:r>
            <a:r>
              <a:rPr lang="en-US" dirty="0" err="1"/>
              <a:t>Adresses</a:t>
            </a:r>
            <a:r>
              <a:rPr lang="en-US" dirty="0"/>
              <a:t> Domain Names come in four parts separated by dots.. e.g. </a:t>
            </a:r>
            <a:r>
              <a:rPr lang="en-US" b="1" i="1" dirty="0" err="1"/>
              <a:t>subdomain.example.com</a:t>
            </a:r>
            <a:endParaRPr lang="en-US" b="1" i="1" dirty="0"/>
          </a:p>
          <a:p>
            <a:pPr marL="0" indent="0">
              <a:buNone/>
            </a:pPr>
            <a:endParaRPr lang="en-US" b="1" i="1" dirty="0"/>
          </a:p>
        </p:txBody>
      </p:sp>
      <p:sp>
        <p:nvSpPr>
          <p:cNvPr id="3" name="Title 2">
            <a:extLst>
              <a:ext uri="{FF2B5EF4-FFF2-40B4-BE49-F238E27FC236}">
                <a16:creationId xmlns:a16="http://schemas.microsoft.com/office/drawing/2014/main" id="{772FF4F4-17E8-6345-BD60-E75C7F8F7931}"/>
              </a:ext>
            </a:extLst>
          </p:cNvPr>
          <p:cNvSpPr>
            <a:spLocks noGrp="1"/>
          </p:cNvSpPr>
          <p:nvPr>
            <p:ph type="title"/>
          </p:nvPr>
        </p:nvSpPr>
        <p:spPr>
          <a:xfrm>
            <a:off x="692150" y="237840"/>
            <a:ext cx="11023724" cy="850900"/>
          </a:xfrm>
        </p:spPr>
        <p:txBody>
          <a:bodyPr/>
          <a:lstStyle/>
          <a:p>
            <a:r>
              <a:rPr lang="en-US" dirty="0"/>
              <a:t>NETWORKING BASICS – DNS</a:t>
            </a:r>
          </a:p>
        </p:txBody>
      </p:sp>
      <p:sp>
        <p:nvSpPr>
          <p:cNvPr id="4" name="Slide Number Placeholder 3">
            <a:extLst>
              <a:ext uri="{FF2B5EF4-FFF2-40B4-BE49-F238E27FC236}">
                <a16:creationId xmlns:a16="http://schemas.microsoft.com/office/drawing/2014/main" id="{87E41887-313C-5C4D-8F5F-2BC0A00ABD85}"/>
              </a:ext>
            </a:extLst>
          </p:cNvPr>
          <p:cNvSpPr>
            <a:spLocks noGrp="1"/>
          </p:cNvSpPr>
          <p:nvPr>
            <p:ph type="sldNum" sz="quarter" idx="4"/>
          </p:nvPr>
        </p:nvSpPr>
        <p:spPr/>
        <p:txBody>
          <a:bodyPr/>
          <a:lstStyle/>
          <a:p>
            <a:fld id="{A2644288-DBB5-B146-A4C9-3FE617AA0A71}" type="slidenum">
              <a:rPr lang="en-US" smtClean="0"/>
              <a:pPr/>
              <a:t>69</a:t>
            </a:fld>
            <a:endParaRPr lang="en-US" dirty="0"/>
          </a:p>
        </p:txBody>
      </p:sp>
      <p:sp>
        <p:nvSpPr>
          <p:cNvPr id="5" name="Content Placeholder 4">
            <a:extLst>
              <a:ext uri="{FF2B5EF4-FFF2-40B4-BE49-F238E27FC236}">
                <a16:creationId xmlns:a16="http://schemas.microsoft.com/office/drawing/2014/main" id="{56F90613-60F1-084E-BA89-E319D8A9BB51}"/>
              </a:ext>
            </a:extLst>
          </p:cNvPr>
          <p:cNvSpPr>
            <a:spLocks noGrp="1"/>
          </p:cNvSpPr>
          <p:nvPr>
            <p:ph idx="10"/>
          </p:nvPr>
        </p:nvSpPr>
        <p:spPr/>
        <p:txBody>
          <a:bodyPr/>
          <a:lstStyle/>
          <a:p>
            <a:endParaRPr lang="en-US"/>
          </a:p>
        </p:txBody>
      </p:sp>
      <p:pic>
        <p:nvPicPr>
          <p:cNvPr id="6" name="Picture 5">
            <a:extLst>
              <a:ext uri="{FF2B5EF4-FFF2-40B4-BE49-F238E27FC236}">
                <a16:creationId xmlns:a16="http://schemas.microsoft.com/office/drawing/2014/main" id="{BF086C76-8A64-D142-9779-6FF944C9124F}"/>
              </a:ext>
            </a:extLst>
          </p:cNvPr>
          <p:cNvPicPr>
            <a:picLocks noChangeAspect="1"/>
          </p:cNvPicPr>
          <p:nvPr/>
        </p:nvPicPr>
        <p:blipFill>
          <a:blip r:embed="rId3"/>
          <a:stretch>
            <a:fillRect/>
          </a:stretch>
        </p:blipFill>
        <p:spPr>
          <a:xfrm>
            <a:off x="3245106" y="1226808"/>
            <a:ext cx="8470769" cy="4705983"/>
          </a:xfrm>
          <a:prstGeom prst="rect">
            <a:avLst/>
          </a:prstGeom>
        </p:spPr>
      </p:pic>
    </p:spTree>
    <p:extLst>
      <p:ext uri="{BB962C8B-B14F-4D97-AF65-F5344CB8AC3E}">
        <p14:creationId xmlns:p14="http://schemas.microsoft.com/office/powerpoint/2010/main" val="303870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Exercise</a:t>
            </a:r>
          </a:p>
        </p:txBody>
      </p:sp>
      <p:pic>
        <p:nvPicPr>
          <p:cNvPr id="4" name="Picture 3">
            <a:extLst>
              <a:ext uri="{FF2B5EF4-FFF2-40B4-BE49-F238E27FC236}">
                <a16:creationId xmlns:a16="http://schemas.microsoft.com/office/drawing/2014/main" id="{F2172541-58A1-49D7-ADCF-D4D697364895}"/>
              </a:ext>
            </a:extLst>
          </p:cNvPr>
          <p:cNvPicPr>
            <a:picLocks noChangeAspect="1"/>
          </p:cNvPicPr>
          <p:nvPr/>
        </p:nvPicPr>
        <p:blipFill>
          <a:blip r:embed="rId3"/>
          <a:stretch>
            <a:fillRect/>
          </a:stretch>
        </p:blipFill>
        <p:spPr>
          <a:xfrm>
            <a:off x="3673041" y="1448780"/>
            <a:ext cx="4845919" cy="4535049"/>
          </a:xfrm>
          <a:prstGeom prst="rect">
            <a:avLst/>
          </a:prstGeom>
        </p:spPr>
      </p:pic>
      <p:sp>
        <p:nvSpPr>
          <p:cNvPr id="5" name="Slide Number Placeholder 2">
            <a:extLst>
              <a:ext uri="{FF2B5EF4-FFF2-40B4-BE49-F238E27FC236}">
                <a16:creationId xmlns:a16="http://schemas.microsoft.com/office/drawing/2014/main" id="{83C76DC2-4443-954B-971C-6C742883FD2E}"/>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7</a:t>
            </a:fld>
            <a:endParaRPr lang="en-US" dirty="0"/>
          </a:p>
        </p:txBody>
      </p:sp>
    </p:spTree>
    <p:extLst>
      <p:ext uri="{BB962C8B-B14F-4D97-AF65-F5344CB8AC3E}">
        <p14:creationId xmlns:p14="http://schemas.microsoft.com/office/powerpoint/2010/main" val="18223899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79038D-FE98-3B42-AEFE-018339DFF894}"/>
              </a:ext>
            </a:extLst>
          </p:cNvPr>
          <p:cNvSpPr>
            <a:spLocks noGrp="1"/>
          </p:cNvSpPr>
          <p:nvPr>
            <p:ph idx="1"/>
          </p:nvPr>
        </p:nvSpPr>
        <p:spPr>
          <a:xfrm>
            <a:off x="695400" y="1232756"/>
            <a:ext cx="2549706" cy="4705983"/>
          </a:xfrm>
        </p:spPr>
        <p:txBody>
          <a:bodyPr>
            <a:normAutofit/>
          </a:bodyPr>
          <a:lstStyle/>
          <a:p>
            <a:pPr marL="0" indent="0">
              <a:buNone/>
            </a:pPr>
            <a:r>
              <a:rPr lang="en-US" dirty="0"/>
              <a:t>When we use a web browser to “surf” the web we may type a </a:t>
            </a:r>
            <a:r>
              <a:rPr lang="en-US" b="1" i="1" dirty="0"/>
              <a:t>web address </a:t>
            </a:r>
            <a:r>
              <a:rPr lang="en-US" dirty="0"/>
              <a:t>into the address bar. These address of locations and items on the internet are called </a:t>
            </a:r>
            <a:r>
              <a:rPr lang="en-US" b="1" i="1" dirty="0"/>
              <a:t>URLs</a:t>
            </a:r>
            <a:r>
              <a:rPr lang="en-US" dirty="0"/>
              <a:t> and </a:t>
            </a:r>
            <a:r>
              <a:rPr lang="en-US" b="1" i="1" dirty="0"/>
              <a:t>URIs</a:t>
            </a:r>
            <a:r>
              <a:rPr lang="en-US" dirty="0"/>
              <a:t> respectively. A URL is a specific kind of URI and is the most common.</a:t>
            </a:r>
          </a:p>
          <a:p>
            <a:pPr marL="0" indent="0">
              <a:buNone/>
            </a:pPr>
            <a:r>
              <a:rPr lang="en-US" sz="1400" b="1" i="1" dirty="0"/>
              <a:t>URI</a:t>
            </a:r>
            <a:br>
              <a:rPr lang="en-US" sz="1400" b="1" i="1" dirty="0"/>
            </a:br>
            <a:r>
              <a:rPr lang="en-US" sz="1400" b="1" i="1" dirty="0"/>
              <a:t>(Universal Resource Identifiers)</a:t>
            </a:r>
          </a:p>
          <a:p>
            <a:pPr marL="0" indent="0">
              <a:buNone/>
            </a:pPr>
            <a:r>
              <a:rPr lang="en-US" sz="1400" b="1" i="1" dirty="0"/>
              <a:t>URLs </a:t>
            </a:r>
            <a:br>
              <a:rPr lang="en-US" sz="1400" b="1" i="1" dirty="0"/>
            </a:br>
            <a:r>
              <a:rPr lang="en-US" sz="1400" b="1" i="1" dirty="0"/>
              <a:t>(Universal Resource Locators) </a:t>
            </a:r>
          </a:p>
          <a:p>
            <a:pPr marL="0" indent="0">
              <a:buNone/>
            </a:pPr>
            <a:r>
              <a:rPr lang="en-US" sz="1400" dirty="0"/>
              <a:t>The </a:t>
            </a:r>
            <a:r>
              <a:rPr lang="en-US" sz="1400" b="1" i="1" dirty="0"/>
              <a:t>path</a:t>
            </a:r>
            <a:r>
              <a:rPr lang="en-US" sz="1400" dirty="0"/>
              <a:t> specifies the folders and file name just like a path on a PC</a:t>
            </a:r>
            <a:r>
              <a:rPr lang="en-US" sz="1400" b="1" i="1" dirty="0"/>
              <a:t>.</a:t>
            </a:r>
          </a:p>
          <a:p>
            <a:pPr marL="0" indent="0">
              <a:buNone/>
            </a:pPr>
            <a:endParaRPr lang="en-US" sz="1400" b="1" i="1" dirty="0"/>
          </a:p>
        </p:txBody>
      </p:sp>
      <p:sp>
        <p:nvSpPr>
          <p:cNvPr id="3" name="Title 2">
            <a:extLst>
              <a:ext uri="{FF2B5EF4-FFF2-40B4-BE49-F238E27FC236}">
                <a16:creationId xmlns:a16="http://schemas.microsoft.com/office/drawing/2014/main" id="{772FF4F4-17E8-6345-BD60-E75C7F8F7931}"/>
              </a:ext>
            </a:extLst>
          </p:cNvPr>
          <p:cNvSpPr>
            <a:spLocks noGrp="1"/>
          </p:cNvSpPr>
          <p:nvPr>
            <p:ph type="title"/>
          </p:nvPr>
        </p:nvSpPr>
        <p:spPr>
          <a:xfrm>
            <a:off x="692150" y="237840"/>
            <a:ext cx="11023724" cy="850900"/>
          </a:xfrm>
        </p:spPr>
        <p:txBody>
          <a:bodyPr/>
          <a:lstStyle/>
          <a:p>
            <a:r>
              <a:rPr lang="en-US" dirty="0"/>
              <a:t>NETWORKING BASICS – URI/URL</a:t>
            </a:r>
          </a:p>
        </p:txBody>
      </p:sp>
      <p:sp>
        <p:nvSpPr>
          <p:cNvPr id="4" name="Slide Number Placeholder 3">
            <a:extLst>
              <a:ext uri="{FF2B5EF4-FFF2-40B4-BE49-F238E27FC236}">
                <a16:creationId xmlns:a16="http://schemas.microsoft.com/office/drawing/2014/main" id="{87E41887-313C-5C4D-8F5F-2BC0A00ABD85}"/>
              </a:ext>
            </a:extLst>
          </p:cNvPr>
          <p:cNvSpPr>
            <a:spLocks noGrp="1"/>
          </p:cNvSpPr>
          <p:nvPr>
            <p:ph type="sldNum" sz="quarter" idx="4"/>
          </p:nvPr>
        </p:nvSpPr>
        <p:spPr/>
        <p:txBody>
          <a:bodyPr/>
          <a:lstStyle/>
          <a:p>
            <a:fld id="{A2644288-DBB5-B146-A4C9-3FE617AA0A71}" type="slidenum">
              <a:rPr lang="en-US" smtClean="0"/>
              <a:pPr/>
              <a:t>70</a:t>
            </a:fld>
            <a:endParaRPr lang="en-US" dirty="0"/>
          </a:p>
        </p:txBody>
      </p:sp>
      <p:sp>
        <p:nvSpPr>
          <p:cNvPr id="5" name="Content Placeholder 4">
            <a:extLst>
              <a:ext uri="{FF2B5EF4-FFF2-40B4-BE49-F238E27FC236}">
                <a16:creationId xmlns:a16="http://schemas.microsoft.com/office/drawing/2014/main" id="{56F90613-60F1-084E-BA89-E319D8A9BB51}"/>
              </a:ext>
            </a:extLst>
          </p:cNvPr>
          <p:cNvSpPr>
            <a:spLocks noGrp="1"/>
          </p:cNvSpPr>
          <p:nvPr>
            <p:ph idx="10"/>
          </p:nvPr>
        </p:nvSpPr>
        <p:spPr>
          <a:xfrm>
            <a:off x="3245106" y="1232756"/>
            <a:ext cx="8470769" cy="4705983"/>
          </a:xfrm>
        </p:spPr>
        <p:txBody>
          <a:bodyPr>
            <a:normAutofit/>
          </a:bodyPr>
          <a:lstStyle/>
          <a:p>
            <a:pPr marL="0" indent="0">
              <a:buNone/>
            </a:pPr>
            <a:r>
              <a:rPr lang="en-US" sz="2200" dirty="0">
                <a:latin typeface="Lato Light" panose="020F0302020204030203" pitchFamily="34" charset="77"/>
              </a:rPr>
              <a:t>Parts of a URI (square brackets indicate optional portions):</a:t>
            </a:r>
          </a:p>
          <a:p>
            <a:pPr marL="0" indent="0">
              <a:buNone/>
            </a:pPr>
            <a:r>
              <a:rPr lang="en-US" dirty="0">
                <a:latin typeface="Courier" pitchFamily="2" charset="0"/>
              </a:rPr>
              <a:t>scheme:[#[</a:t>
            </a:r>
            <a:r>
              <a:rPr lang="en-US" dirty="0" err="1">
                <a:latin typeface="Courier" pitchFamily="2" charset="0"/>
              </a:rPr>
              <a:t>userinfo</a:t>
            </a:r>
            <a:r>
              <a:rPr lang="en-US" dirty="0">
                <a:latin typeface="Courier" pitchFamily="2" charset="0"/>
              </a:rPr>
              <a:t>@]host[:port]]path[?query][#fragment] </a:t>
            </a:r>
          </a:p>
          <a:p>
            <a:pPr marL="0" indent="0">
              <a:buNone/>
            </a:pPr>
            <a:r>
              <a:rPr lang="en-US" sz="2200" dirty="0">
                <a:latin typeface="Lato Light" panose="020F0302020204030203" pitchFamily="34" charset="77"/>
              </a:rPr>
              <a:t>Example Schemes:</a:t>
            </a:r>
          </a:p>
          <a:p>
            <a:pPr marL="230981" lvl="1" indent="0">
              <a:buNone/>
            </a:pPr>
            <a:r>
              <a:rPr lang="en-US" dirty="0">
                <a:latin typeface="Courier" pitchFamily="2" charset="0"/>
              </a:rPr>
              <a:t>HTTP	(</a:t>
            </a:r>
            <a:r>
              <a:rPr lang="en-US" dirty="0" err="1">
                <a:latin typeface="Courier" pitchFamily="2" charset="0"/>
              </a:rPr>
              <a:t>HypterText</a:t>
            </a:r>
            <a:r>
              <a:rPr lang="en-US" dirty="0">
                <a:latin typeface="Courier" pitchFamily="2" charset="0"/>
              </a:rPr>
              <a:t> Transfer Protocol)</a:t>
            </a:r>
          </a:p>
          <a:p>
            <a:pPr marL="0" indent="0">
              <a:buNone/>
            </a:pPr>
            <a:r>
              <a:rPr lang="en-US" dirty="0">
                <a:latin typeface="Courier" pitchFamily="2" charset="0"/>
              </a:rPr>
              <a:t>	FTP		(File </a:t>
            </a:r>
            <a:r>
              <a:rPr lang="en-US" dirty="0" err="1">
                <a:latin typeface="Courier" pitchFamily="2" charset="0"/>
              </a:rPr>
              <a:t>Transfter</a:t>
            </a:r>
            <a:r>
              <a:rPr lang="en-US" dirty="0">
                <a:latin typeface="Courier" pitchFamily="2" charset="0"/>
              </a:rPr>
              <a:t> Protocol)</a:t>
            </a:r>
            <a:r>
              <a:rPr lang="en-US" sz="2200" dirty="0">
                <a:latin typeface="Lato Light" panose="020F0302020204030203" pitchFamily="34" charset="77"/>
              </a:rPr>
              <a:t> </a:t>
            </a:r>
          </a:p>
          <a:p>
            <a:pPr marL="0" indent="0">
              <a:buNone/>
            </a:pPr>
            <a:r>
              <a:rPr lang="en-US" sz="2200" dirty="0">
                <a:latin typeface="Lato Light" panose="020F0302020204030203" pitchFamily="34" charset="77"/>
              </a:rPr>
              <a:t>Example Hosts:</a:t>
            </a:r>
          </a:p>
          <a:p>
            <a:pPr marL="230981" lvl="1" indent="0">
              <a:buNone/>
            </a:pPr>
            <a:r>
              <a:rPr lang="en-US" dirty="0" err="1">
                <a:latin typeface="Courier" pitchFamily="2" charset="0"/>
              </a:rPr>
              <a:t>www.wikipedia.org</a:t>
            </a:r>
            <a:endParaRPr lang="en-US" dirty="0">
              <a:latin typeface="Courier" pitchFamily="2" charset="0"/>
            </a:endParaRPr>
          </a:p>
          <a:p>
            <a:pPr marL="0" indent="0">
              <a:buNone/>
            </a:pPr>
            <a:r>
              <a:rPr lang="en-US" dirty="0" err="1">
                <a:latin typeface="Courier" pitchFamily="2" charset="0"/>
              </a:rPr>
              <a:t>whitehouse.gov</a:t>
            </a:r>
            <a:endParaRPr lang="en-US" sz="2200" dirty="0">
              <a:latin typeface="Lato Light" panose="020F0302020204030203" pitchFamily="34" charset="77"/>
            </a:endParaRPr>
          </a:p>
          <a:p>
            <a:pPr marL="0" indent="0">
              <a:buNone/>
            </a:pPr>
            <a:r>
              <a:rPr lang="en-US" sz="2200" dirty="0">
                <a:latin typeface="Lato Light" panose="020F0302020204030203" pitchFamily="34" charset="77"/>
              </a:rPr>
              <a:t>Example Ports:</a:t>
            </a:r>
          </a:p>
          <a:p>
            <a:pPr marL="230981" lvl="1" indent="0">
              <a:buNone/>
            </a:pPr>
            <a:r>
              <a:rPr lang="en-US" dirty="0">
                <a:latin typeface="Courier" pitchFamily="2" charset="0"/>
              </a:rPr>
              <a:t>80	(The default port for HTTP Scheme)</a:t>
            </a:r>
          </a:p>
          <a:p>
            <a:pPr marL="230981" lvl="1" indent="0">
              <a:buNone/>
            </a:pPr>
            <a:r>
              <a:rPr lang="en-US" dirty="0">
                <a:latin typeface="Courier" pitchFamily="2" charset="0"/>
              </a:rPr>
              <a:t>443	(The default port for HTTPS Scheme)</a:t>
            </a:r>
          </a:p>
          <a:p>
            <a:pPr marL="230981" lvl="1" indent="0">
              <a:buNone/>
            </a:pPr>
            <a:endParaRPr lang="en-US" dirty="0">
              <a:latin typeface="Courier" pitchFamily="2" charset="0"/>
            </a:endParaRPr>
          </a:p>
        </p:txBody>
      </p:sp>
    </p:spTree>
    <p:extLst>
      <p:ext uri="{BB962C8B-B14F-4D97-AF65-F5344CB8AC3E}">
        <p14:creationId xmlns:p14="http://schemas.microsoft.com/office/powerpoint/2010/main" val="4189952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Exercise</a:t>
            </a:r>
          </a:p>
        </p:txBody>
      </p:sp>
      <p:pic>
        <p:nvPicPr>
          <p:cNvPr id="4" name="Picture 3">
            <a:extLst>
              <a:ext uri="{FF2B5EF4-FFF2-40B4-BE49-F238E27FC236}">
                <a16:creationId xmlns:a16="http://schemas.microsoft.com/office/drawing/2014/main" id="{F2172541-58A1-49D7-ADCF-D4D697364895}"/>
              </a:ext>
            </a:extLst>
          </p:cNvPr>
          <p:cNvPicPr>
            <a:picLocks noChangeAspect="1"/>
          </p:cNvPicPr>
          <p:nvPr/>
        </p:nvPicPr>
        <p:blipFill>
          <a:blip r:embed="rId3"/>
          <a:stretch>
            <a:fillRect/>
          </a:stretch>
        </p:blipFill>
        <p:spPr>
          <a:xfrm>
            <a:off x="3673041" y="1448780"/>
            <a:ext cx="4845919" cy="4535049"/>
          </a:xfrm>
          <a:prstGeom prst="rect">
            <a:avLst/>
          </a:prstGeom>
        </p:spPr>
      </p:pic>
      <p:sp>
        <p:nvSpPr>
          <p:cNvPr id="5" name="Slide Number Placeholder 2">
            <a:extLst>
              <a:ext uri="{FF2B5EF4-FFF2-40B4-BE49-F238E27FC236}">
                <a16:creationId xmlns:a16="http://schemas.microsoft.com/office/drawing/2014/main" id="{83C76DC2-4443-954B-971C-6C742883FD2E}"/>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71</a:t>
            </a:fld>
            <a:endParaRPr lang="en-US" dirty="0"/>
          </a:p>
        </p:txBody>
      </p:sp>
    </p:spTree>
    <p:extLst>
      <p:ext uri="{BB962C8B-B14F-4D97-AF65-F5344CB8AC3E}">
        <p14:creationId xmlns:p14="http://schemas.microsoft.com/office/powerpoint/2010/main" val="21222202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DA0A2E-BBEF-49B7-B4AE-ABD4A9A43635}"/>
              </a:ext>
            </a:extLst>
          </p:cNvPr>
          <p:cNvPicPr>
            <a:picLocks noGrp="1" noChangeAspect="1"/>
          </p:cNvPicPr>
          <p:nvPr>
            <p:ph idx="1"/>
          </p:nvPr>
        </p:nvPicPr>
        <p:blipFill>
          <a:blip r:embed="rId3"/>
          <a:stretch>
            <a:fillRect/>
          </a:stretch>
        </p:blipFill>
        <p:spPr>
          <a:xfrm>
            <a:off x="3735055" y="1412776"/>
            <a:ext cx="4721891" cy="4721891"/>
          </a:xfrm>
        </p:spPr>
      </p:pic>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Knowledge Check</a:t>
            </a:r>
          </a:p>
        </p:txBody>
      </p:sp>
      <p:sp>
        <p:nvSpPr>
          <p:cNvPr id="6" name="Slide Number Placeholder 2">
            <a:extLst>
              <a:ext uri="{FF2B5EF4-FFF2-40B4-BE49-F238E27FC236}">
                <a16:creationId xmlns:a16="http://schemas.microsoft.com/office/drawing/2014/main" id="{1996FEE5-6274-2644-A24E-2EEC39E20B3B}"/>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72</a:t>
            </a:fld>
            <a:endParaRPr lang="en-US" dirty="0"/>
          </a:p>
        </p:txBody>
      </p:sp>
    </p:spTree>
    <p:extLst>
      <p:ext uri="{BB962C8B-B14F-4D97-AF65-F5344CB8AC3E}">
        <p14:creationId xmlns:p14="http://schemas.microsoft.com/office/powerpoint/2010/main" val="10187833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5B74B0-3A7D-604E-9D59-14BFBAC4E375}"/>
              </a:ext>
            </a:extLst>
          </p:cNvPr>
          <p:cNvSpPr>
            <a:spLocks noGrp="1"/>
          </p:cNvSpPr>
          <p:nvPr>
            <p:ph idx="1"/>
          </p:nvPr>
        </p:nvSpPr>
        <p:spPr/>
        <p:txBody>
          <a:bodyPr>
            <a:normAutofit/>
          </a:bodyPr>
          <a:lstStyle/>
          <a:p>
            <a:pPr marL="0" indent="0">
              <a:buNone/>
            </a:pPr>
            <a:r>
              <a:rPr lang="en-US" sz="1600" dirty="0"/>
              <a:t>In </a:t>
            </a:r>
            <a:r>
              <a:rPr lang="en-US" sz="1600" b="1" i="1" dirty="0"/>
              <a:t>Client/Server Architecture </a:t>
            </a:r>
            <a:r>
              <a:rPr lang="en-US" sz="1600" dirty="0"/>
              <a:t>the client represents the many consumers of information and services. The consumers being computing devices like PCs, Laptops and increasingly mobile phones.</a:t>
            </a:r>
          </a:p>
          <a:p>
            <a:pPr marL="0" indent="0">
              <a:buNone/>
            </a:pPr>
            <a:r>
              <a:rPr lang="en-US" sz="1600" dirty="0"/>
              <a:t>More specifically on the web the clients are the browsers and other software that call these servers from these devices.</a:t>
            </a:r>
          </a:p>
          <a:p>
            <a:pPr marL="0" indent="0">
              <a:buNone/>
            </a:pPr>
            <a:r>
              <a:rPr lang="en-US" sz="1600" dirty="0"/>
              <a:t>Servers n the other hand are the computers that respond to these requests.</a:t>
            </a:r>
          </a:p>
          <a:p>
            <a:pPr marL="0" indent="0">
              <a:buNone/>
            </a:pPr>
            <a:r>
              <a:rPr lang="en-US" sz="1600" dirty="0"/>
              <a:t>Often there are more than one server involved either to spread the load of a large application across many </a:t>
            </a:r>
            <a:r>
              <a:rPr lang="en-US" sz="1600" b="1" i="1" dirty="0"/>
              <a:t>Web Servers</a:t>
            </a:r>
            <a:r>
              <a:rPr lang="en-US" sz="1600" dirty="0"/>
              <a:t> or to fulfill a specialized need such as a </a:t>
            </a:r>
            <a:r>
              <a:rPr lang="en-US" sz="1600" b="1" i="1" dirty="0"/>
              <a:t>Database Server</a:t>
            </a:r>
            <a:r>
              <a:rPr lang="en-US" sz="1600" dirty="0"/>
              <a:t>.</a:t>
            </a:r>
          </a:p>
          <a:p>
            <a:pPr marL="0" indent="0">
              <a:buNone/>
            </a:pPr>
            <a:r>
              <a:rPr lang="en-US" sz="1600" dirty="0"/>
              <a:t>Client development and Server Development are sometimes called </a:t>
            </a:r>
            <a:r>
              <a:rPr lang="en-US" sz="1600" b="1" i="1" dirty="0"/>
              <a:t>Front-End</a:t>
            </a:r>
            <a:r>
              <a:rPr lang="en-US" sz="1600" dirty="0"/>
              <a:t> and </a:t>
            </a:r>
            <a:r>
              <a:rPr lang="en-US" sz="1600" b="1" i="1" dirty="0"/>
              <a:t>Back-End</a:t>
            </a:r>
            <a:r>
              <a:rPr lang="en-US" sz="1600" dirty="0"/>
              <a:t> development respectively. Another word for architecture is </a:t>
            </a:r>
            <a:r>
              <a:rPr lang="en-US" sz="1600" b="1" i="1" dirty="0"/>
              <a:t>Stack</a:t>
            </a:r>
            <a:r>
              <a:rPr lang="en-US" sz="1600" dirty="0"/>
              <a:t>. Someone who does both client and server work is said to be a </a:t>
            </a:r>
            <a:r>
              <a:rPr lang="en-US" sz="1600" b="1" i="1" dirty="0"/>
              <a:t>Full-Stack</a:t>
            </a:r>
            <a:r>
              <a:rPr lang="en-US" sz="1600" dirty="0"/>
              <a:t> developer.</a:t>
            </a:r>
          </a:p>
        </p:txBody>
      </p:sp>
      <p:sp>
        <p:nvSpPr>
          <p:cNvPr id="3" name="Title 2">
            <a:extLst>
              <a:ext uri="{FF2B5EF4-FFF2-40B4-BE49-F238E27FC236}">
                <a16:creationId xmlns:a16="http://schemas.microsoft.com/office/drawing/2014/main" id="{C9F396DE-6515-994C-BC28-6AD361088F6C}"/>
              </a:ext>
            </a:extLst>
          </p:cNvPr>
          <p:cNvSpPr>
            <a:spLocks noGrp="1"/>
          </p:cNvSpPr>
          <p:nvPr>
            <p:ph type="title"/>
          </p:nvPr>
        </p:nvSpPr>
        <p:spPr/>
        <p:txBody>
          <a:bodyPr>
            <a:normAutofit fontScale="90000"/>
          </a:bodyPr>
          <a:lstStyle/>
          <a:p>
            <a:r>
              <a:rPr lang="en-US" dirty="0"/>
              <a:t>CLIENT SERVER ARCHITECTURE</a:t>
            </a:r>
          </a:p>
        </p:txBody>
      </p:sp>
      <p:sp>
        <p:nvSpPr>
          <p:cNvPr id="4" name="Slide Number Placeholder 3">
            <a:extLst>
              <a:ext uri="{FF2B5EF4-FFF2-40B4-BE49-F238E27FC236}">
                <a16:creationId xmlns:a16="http://schemas.microsoft.com/office/drawing/2014/main" id="{F3AAB63A-7772-3B47-B254-089B7B23133A}"/>
              </a:ext>
            </a:extLst>
          </p:cNvPr>
          <p:cNvSpPr>
            <a:spLocks noGrp="1"/>
          </p:cNvSpPr>
          <p:nvPr>
            <p:ph type="sldNum" sz="quarter" idx="4"/>
          </p:nvPr>
        </p:nvSpPr>
        <p:spPr/>
        <p:txBody>
          <a:bodyPr/>
          <a:lstStyle/>
          <a:p>
            <a:fld id="{A2644288-DBB5-B146-A4C9-3FE617AA0A71}" type="slidenum">
              <a:rPr lang="en-US" smtClean="0"/>
              <a:pPr/>
              <a:t>73</a:t>
            </a:fld>
            <a:endParaRPr lang="en-US" dirty="0"/>
          </a:p>
        </p:txBody>
      </p:sp>
      <p:pic>
        <p:nvPicPr>
          <p:cNvPr id="6" name="Content Placeholder 5">
            <a:extLst>
              <a:ext uri="{FF2B5EF4-FFF2-40B4-BE49-F238E27FC236}">
                <a16:creationId xmlns:a16="http://schemas.microsoft.com/office/drawing/2014/main" id="{F692F5A9-94FC-8D49-A7B8-D701E966C420}"/>
              </a:ext>
            </a:extLst>
          </p:cNvPr>
          <p:cNvPicPr>
            <a:picLocks noGrp="1" noChangeAspect="1"/>
          </p:cNvPicPr>
          <p:nvPr>
            <p:ph idx="10"/>
          </p:nvPr>
        </p:nvPicPr>
        <p:blipFill>
          <a:blip r:embed="rId3"/>
          <a:stretch>
            <a:fillRect/>
          </a:stretch>
        </p:blipFill>
        <p:spPr>
          <a:xfrm>
            <a:off x="6311900" y="1964611"/>
            <a:ext cx="5403850" cy="3242310"/>
          </a:xfrm>
          <a:prstGeom prst="rect">
            <a:avLst/>
          </a:prstGeom>
        </p:spPr>
      </p:pic>
    </p:spTree>
    <p:extLst>
      <p:ext uri="{BB962C8B-B14F-4D97-AF65-F5344CB8AC3E}">
        <p14:creationId xmlns:p14="http://schemas.microsoft.com/office/powerpoint/2010/main" val="342301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176529-5B1A-8C44-B696-93F2330A9926}"/>
              </a:ext>
            </a:extLst>
          </p:cNvPr>
          <p:cNvSpPr>
            <a:spLocks noGrp="1"/>
          </p:cNvSpPr>
          <p:nvPr>
            <p:ph idx="1"/>
          </p:nvPr>
        </p:nvSpPr>
        <p:spPr/>
        <p:txBody>
          <a:bodyPr>
            <a:normAutofit fontScale="92500" lnSpcReduction="10000"/>
          </a:bodyPr>
          <a:lstStyle/>
          <a:p>
            <a:pPr marL="0" indent="0">
              <a:buNone/>
            </a:pPr>
            <a:r>
              <a:rPr lang="en-US" dirty="0"/>
              <a:t>A </a:t>
            </a:r>
            <a:r>
              <a:rPr lang="en-US" b="1" i="1" dirty="0"/>
              <a:t>Web Server</a:t>
            </a:r>
            <a:r>
              <a:rPr lang="en-US" dirty="0"/>
              <a:t> is a piece of software that when running picks up the call and responds to requests from browsers and apps. Originally only meant to server HTML document files and later Image files.  We also call the computers that run this software a Web Server.</a:t>
            </a:r>
          </a:p>
          <a:p>
            <a:pPr marL="0" indent="0">
              <a:buNone/>
            </a:pPr>
            <a:r>
              <a:rPr lang="en-US" dirty="0"/>
              <a:t>Since web servers don’t do much by themselves they use other pieces of software to become more interactive. Passing on Requests to any of several popular backend programming languages.</a:t>
            </a:r>
          </a:p>
          <a:p>
            <a:pPr marL="0" indent="0">
              <a:buNone/>
            </a:pPr>
            <a:r>
              <a:rPr lang="en-US" dirty="0"/>
              <a:t>These </a:t>
            </a:r>
            <a:r>
              <a:rPr lang="en-US" b="1" i="1" dirty="0"/>
              <a:t>Programming Language </a:t>
            </a:r>
            <a:r>
              <a:rPr lang="en-US" dirty="0"/>
              <a:t>modules can do calculations and translate raw data into html, but most are not used to efficiently read and write information to disk.</a:t>
            </a:r>
          </a:p>
          <a:p>
            <a:pPr marL="0" indent="0">
              <a:buNone/>
            </a:pPr>
            <a:r>
              <a:rPr lang="en-US" b="1" i="1" dirty="0"/>
              <a:t>Database Server </a:t>
            </a:r>
            <a:r>
              <a:rPr lang="en-US" dirty="0"/>
              <a:t>software is used to store and retrieve information on disk.</a:t>
            </a:r>
          </a:p>
          <a:p>
            <a:pPr marL="0" indent="0">
              <a:buNone/>
            </a:pPr>
            <a:r>
              <a:rPr lang="en-US" dirty="0"/>
              <a:t>Your choice of each of these tiers of your architecture is know as your </a:t>
            </a:r>
            <a:r>
              <a:rPr lang="en-US" b="1" i="1" dirty="0"/>
              <a:t>Server Stack</a:t>
            </a:r>
            <a:r>
              <a:rPr lang="en-US" dirty="0"/>
              <a:t> or simple stack.</a:t>
            </a:r>
          </a:p>
          <a:p>
            <a:pPr marL="0" indent="0">
              <a:buNone/>
            </a:pPr>
            <a:r>
              <a:rPr lang="en-US" dirty="0"/>
              <a:t>e.g. The LAMP Stack is Linux/Apache/MySQL/PHP</a:t>
            </a:r>
          </a:p>
        </p:txBody>
      </p:sp>
      <p:sp>
        <p:nvSpPr>
          <p:cNvPr id="3" name="Title 2">
            <a:extLst>
              <a:ext uri="{FF2B5EF4-FFF2-40B4-BE49-F238E27FC236}">
                <a16:creationId xmlns:a16="http://schemas.microsoft.com/office/drawing/2014/main" id="{4B5E07F0-DE36-1B4E-8543-2A36A4FAB4B6}"/>
              </a:ext>
            </a:extLst>
          </p:cNvPr>
          <p:cNvSpPr>
            <a:spLocks noGrp="1"/>
          </p:cNvSpPr>
          <p:nvPr>
            <p:ph type="title"/>
          </p:nvPr>
        </p:nvSpPr>
        <p:spPr/>
        <p:txBody>
          <a:bodyPr/>
          <a:lstStyle/>
          <a:p>
            <a:r>
              <a:rPr lang="en-US" dirty="0"/>
              <a:t>WEB SERVER</a:t>
            </a:r>
          </a:p>
        </p:txBody>
      </p:sp>
      <p:sp>
        <p:nvSpPr>
          <p:cNvPr id="4" name="Slide Number Placeholder 3">
            <a:extLst>
              <a:ext uri="{FF2B5EF4-FFF2-40B4-BE49-F238E27FC236}">
                <a16:creationId xmlns:a16="http://schemas.microsoft.com/office/drawing/2014/main" id="{F4EA1F33-2198-AF4F-A1C8-5D31F6F4799E}"/>
              </a:ext>
            </a:extLst>
          </p:cNvPr>
          <p:cNvSpPr>
            <a:spLocks noGrp="1"/>
          </p:cNvSpPr>
          <p:nvPr>
            <p:ph type="sldNum" sz="quarter" idx="4"/>
          </p:nvPr>
        </p:nvSpPr>
        <p:spPr/>
        <p:txBody>
          <a:bodyPr/>
          <a:lstStyle/>
          <a:p>
            <a:fld id="{A2644288-DBB5-B146-A4C9-3FE617AA0A71}" type="slidenum">
              <a:rPr lang="en-US" smtClean="0"/>
              <a:pPr/>
              <a:t>74</a:t>
            </a:fld>
            <a:endParaRPr lang="en-US" dirty="0"/>
          </a:p>
        </p:txBody>
      </p:sp>
      <p:sp>
        <p:nvSpPr>
          <p:cNvPr id="5" name="Content Placeholder 4">
            <a:extLst>
              <a:ext uri="{FF2B5EF4-FFF2-40B4-BE49-F238E27FC236}">
                <a16:creationId xmlns:a16="http://schemas.microsoft.com/office/drawing/2014/main" id="{33E889B3-2F5C-6044-84A3-37982597E5C2}"/>
              </a:ext>
            </a:extLst>
          </p:cNvPr>
          <p:cNvSpPr>
            <a:spLocks noGrp="1"/>
          </p:cNvSpPr>
          <p:nvPr>
            <p:ph idx="10"/>
          </p:nvPr>
        </p:nvSpPr>
        <p:spPr/>
        <p:txBody>
          <a:bodyPr>
            <a:normAutofit fontScale="92500" lnSpcReduction="20000"/>
          </a:bodyPr>
          <a:lstStyle/>
          <a:p>
            <a:pPr marL="0" indent="0">
              <a:spcBef>
                <a:spcPts val="300"/>
              </a:spcBef>
              <a:spcAft>
                <a:spcPts val="300"/>
              </a:spcAft>
              <a:buNone/>
            </a:pPr>
            <a:r>
              <a:rPr lang="en-US" b="1" dirty="0"/>
              <a:t>Operating Systems:</a:t>
            </a:r>
          </a:p>
          <a:p>
            <a:pPr>
              <a:spcBef>
                <a:spcPts val="300"/>
              </a:spcBef>
              <a:spcAft>
                <a:spcPts val="300"/>
              </a:spcAft>
            </a:pPr>
            <a:r>
              <a:rPr lang="en-US" dirty="0">
                <a:latin typeface="Lato Light" panose="020F0302020204030203" pitchFamily="34" charset="77"/>
              </a:rPr>
              <a:t>Linux</a:t>
            </a:r>
          </a:p>
          <a:p>
            <a:pPr>
              <a:spcBef>
                <a:spcPts val="300"/>
              </a:spcBef>
              <a:spcAft>
                <a:spcPts val="300"/>
              </a:spcAft>
            </a:pPr>
            <a:r>
              <a:rPr lang="en-US" dirty="0">
                <a:latin typeface="Lato Light" panose="020F0302020204030203" pitchFamily="34" charset="77"/>
              </a:rPr>
              <a:t>Windows</a:t>
            </a:r>
          </a:p>
          <a:p>
            <a:pPr marL="0" indent="0">
              <a:spcBef>
                <a:spcPts val="300"/>
              </a:spcBef>
              <a:spcAft>
                <a:spcPts val="300"/>
              </a:spcAft>
              <a:buNone/>
            </a:pPr>
            <a:r>
              <a:rPr lang="en-US" b="1" dirty="0"/>
              <a:t>Example Servers:</a:t>
            </a:r>
          </a:p>
          <a:p>
            <a:pPr>
              <a:spcBef>
                <a:spcPts val="300"/>
              </a:spcBef>
              <a:spcAft>
                <a:spcPts val="300"/>
              </a:spcAft>
            </a:pPr>
            <a:r>
              <a:rPr lang="en-US" dirty="0"/>
              <a:t>Microsoft IIS (Internet Information Server)</a:t>
            </a:r>
          </a:p>
          <a:p>
            <a:pPr>
              <a:spcBef>
                <a:spcPts val="300"/>
              </a:spcBef>
              <a:spcAft>
                <a:spcPts val="300"/>
              </a:spcAft>
            </a:pPr>
            <a:r>
              <a:rPr lang="en-US" dirty="0"/>
              <a:t>Apache HTTPD (HTTP Daemon)</a:t>
            </a:r>
          </a:p>
          <a:p>
            <a:pPr marL="0" indent="0">
              <a:spcBef>
                <a:spcPts val="300"/>
              </a:spcBef>
              <a:spcAft>
                <a:spcPts val="300"/>
              </a:spcAft>
              <a:buNone/>
            </a:pPr>
            <a:r>
              <a:rPr lang="en-US" b="1" dirty="0"/>
              <a:t>Example Languages:</a:t>
            </a:r>
          </a:p>
          <a:p>
            <a:pPr>
              <a:spcBef>
                <a:spcPts val="300"/>
              </a:spcBef>
              <a:spcAft>
                <a:spcPts val="300"/>
              </a:spcAft>
            </a:pPr>
            <a:r>
              <a:rPr lang="en-US" dirty="0"/>
              <a:t>PHP (The first to have web capability at its core)</a:t>
            </a:r>
          </a:p>
          <a:p>
            <a:pPr>
              <a:spcBef>
                <a:spcPts val="300"/>
              </a:spcBef>
              <a:spcAft>
                <a:spcPts val="300"/>
              </a:spcAft>
            </a:pPr>
            <a:r>
              <a:rPr lang="en-US" dirty="0"/>
              <a:t>Ruby</a:t>
            </a:r>
          </a:p>
          <a:p>
            <a:pPr>
              <a:spcBef>
                <a:spcPts val="300"/>
              </a:spcBef>
              <a:spcAft>
                <a:spcPts val="300"/>
              </a:spcAft>
            </a:pPr>
            <a:r>
              <a:rPr lang="en-US" dirty="0"/>
              <a:t>Java</a:t>
            </a:r>
          </a:p>
          <a:p>
            <a:pPr>
              <a:spcBef>
                <a:spcPts val="300"/>
              </a:spcBef>
              <a:spcAft>
                <a:spcPts val="300"/>
              </a:spcAft>
            </a:pPr>
            <a:r>
              <a:rPr lang="en-US" dirty="0"/>
              <a:t>C#</a:t>
            </a:r>
          </a:p>
          <a:p>
            <a:pPr>
              <a:spcBef>
                <a:spcPts val="300"/>
              </a:spcBef>
              <a:spcAft>
                <a:spcPts val="300"/>
              </a:spcAft>
            </a:pPr>
            <a:r>
              <a:rPr lang="en-US" dirty="0"/>
              <a:t>Swift</a:t>
            </a:r>
          </a:p>
          <a:p>
            <a:pPr marL="0" indent="0">
              <a:spcBef>
                <a:spcPts val="300"/>
              </a:spcBef>
              <a:spcAft>
                <a:spcPts val="300"/>
              </a:spcAft>
              <a:buNone/>
            </a:pPr>
            <a:r>
              <a:rPr lang="en-US" b="1" dirty="0"/>
              <a:t>Example Databases:</a:t>
            </a:r>
          </a:p>
          <a:p>
            <a:pPr>
              <a:spcBef>
                <a:spcPts val="300"/>
              </a:spcBef>
              <a:spcAft>
                <a:spcPts val="300"/>
              </a:spcAft>
            </a:pPr>
            <a:r>
              <a:rPr lang="en-US" dirty="0"/>
              <a:t>MySQL (The first popular free database)</a:t>
            </a:r>
          </a:p>
          <a:p>
            <a:pPr>
              <a:spcBef>
                <a:spcPts val="300"/>
              </a:spcBef>
              <a:spcAft>
                <a:spcPts val="300"/>
              </a:spcAft>
            </a:pPr>
            <a:r>
              <a:rPr lang="en-US" dirty="0"/>
              <a:t>Oracle (Popular with the fortune 500)</a:t>
            </a:r>
          </a:p>
          <a:p>
            <a:pPr>
              <a:spcBef>
                <a:spcPts val="300"/>
              </a:spcBef>
              <a:spcAft>
                <a:spcPts val="300"/>
              </a:spcAft>
            </a:pPr>
            <a:r>
              <a:rPr lang="en-US" dirty="0"/>
              <a:t>Microsoft SQL Server</a:t>
            </a:r>
          </a:p>
          <a:p>
            <a:pPr>
              <a:spcBef>
                <a:spcPts val="300"/>
              </a:spcBef>
              <a:spcAft>
                <a:spcPts val="300"/>
              </a:spcAft>
            </a:pPr>
            <a:r>
              <a:rPr lang="en-US" dirty="0"/>
              <a:t>IBM DB2</a:t>
            </a:r>
          </a:p>
          <a:p>
            <a:pPr marL="0" indent="0">
              <a:spcBef>
                <a:spcPts val="300"/>
              </a:spcBef>
              <a:spcAft>
                <a:spcPts val="300"/>
              </a:spcAft>
              <a:buNone/>
            </a:pPr>
            <a:endParaRPr lang="en-US" dirty="0"/>
          </a:p>
          <a:p>
            <a:pPr>
              <a:spcBef>
                <a:spcPts val="300"/>
              </a:spcBef>
              <a:spcAft>
                <a:spcPts val="300"/>
              </a:spcAft>
            </a:pPr>
            <a:endParaRPr lang="en-US" dirty="0"/>
          </a:p>
        </p:txBody>
      </p:sp>
    </p:spTree>
    <p:extLst>
      <p:ext uri="{BB962C8B-B14F-4D97-AF65-F5344CB8AC3E}">
        <p14:creationId xmlns:p14="http://schemas.microsoft.com/office/powerpoint/2010/main" val="229080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6519A2-62D9-C845-8B85-0950B918155E}"/>
              </a:ext>
            </a:extLst>
          </p:cNvPr>
          <p:cNvSpPr>
            <a:spLocks noGrp="1"/>
          </p:cNvSpPr>
          <p:nvPr>
            <p:ph idx="1"/>
          </p:nvPr>
        </p:nvSpPr>
        <p:spPr/>
        <p:txBody>
          <a:bodyPr>
            <a:normAutofit/>
          </a:bodyPr>
          <a:lstStyle/>
          <a:p>
            <a:pPr marL="0" indent="0">
              <a:buNone/>
            </a:pPr>
            <a:r>
              <a:rPr lang="en-US" sz="2200" dirty="0"/>
              <a:t>Instead of consuming mostly HTML like a web browser. </a:t>
            </a:r>
          </a:p>
          <a:p>
            <a:pPr marL="0" indent="0">
              <a:buNone/>
            </a:pPr>
            <a:r>
              <a:rPr lang="en-US" sz="2200" dirty="0"/>
              <a:t>An app usually consumes simple data formats that are produced by a web server in a similar way. </a:t>
            </a:r>
          </a:p>
          <a:p>
            <a:pPr marL="0" indent="0">
              <a:buNone/>
            </a:pPr>
            <a:r>
              <a:rPr lang="en-US" sz="2200" dirty="0"/>
              <a:t>Usually the web server pulls information from a database and converts it into one of these three web friendly formats.</a:t>
            </a:r>
          </a:p>
        </p:txBody>
      </p:sp>
      <p:sp>
        <p:nvSpPr>
          <p:cNvPr id="3" name="Title 2">
            <a:extLst>
              <a:ext uri="{FF2B5EF4-FFF2-40B4-BE49-F238E27FC236}">
                <a16:creationId xmlns:a16="http://schemas.microsoft.com/office/drawing/2014/main" id="{22ECCF92-B1BD-6A4A-8790-592CA82C210D}"/>
              </a:ext>
            </a:extLst>
          </p:cNvPr>
          <p:cNvSpPr>
            <a:spLocks noGrp="1"/>
          </p:cNvSpPr>
          <p:nvPr>
            <p:ph type="title"/>
          </p:nvPr>
        </p:nvSpPr>
        <p:spPr>
          <a:xfrm>
            <a:off x="692150" y="237840"/>
            <a:ext cx="11023724" cy="850900"/>
          </a:xfrm>
        </p:spPr>
        <p:txBody>
          <a:bodyPr/>
          <a:lstStyle/>
          <a:p>
            <a:r>
              <a:rPr lang="en-US" dirty="0"/>
              <a:t>Data Formats - CSV, XML, JSON</a:t>
            </a:r>
          </a:p>
        </p:txBody>
      </p:sp>
      <p:sp>
        <p:nvSpPr>
          <p:cNvPr id="4" name="Slide Number Placeholder 3">
            <a:extLst>
              <a:ext uri="{FF2B5EF4-FFF2-40B4-BE49-F238E27FC236}">
                <a16:creationId xmlns:a16="http://schemas.microsoft.com/office/drawing/2014/main" id="{BF64446C-46C9-9445-9B76-EC81598000E2}"/>
              </a:ext>
            </a:extLst>
          </p:cNvPr>
          <p:cNvSpPr>
            <a:spLocks noGrp="1"/>
          </p:cNvSpPr>
          <p:nvPr>
            <p:ph type="sldNum" sz="quarter" idx="4"/>
          </p:nvPr>
        </p:nvSpPr>
        <p:spPr/>
        <p:txBody>
          <a:bodyPr/>
          <a:lstStyle/>
          <a:p>
            <a:fld id="{A2644288-DBB5-B146-A4C9-3FE617AA0A71}" type="slidenum">
              <a:rPr lang="en-US" smtClean="0"/>
              <a:pPr/>
              <a:t>75</a:t>
            </a:fld>
            <a:endParaRPr lang="en-US" dirty="0"/>
          </a:p>
        </p:txBody>
      </p:sp>
      <p:sp>
        <p:nvSpPr>
          <p:cNvPr id="5" name="Content Placeholder 4">
            <a:extLst>
              <a:ext uri="{FF2B5EF4-FFF2-40B4-BE49-F238E27FC236}">
                <a16:creationId xmlns:a16="http://schemas.microsoft.com/office/drawing/2014/main" id="{7AC58A56-0C0B-0A4B-AFB1-5FF4A9ED83A3}"/>
              </a:ext>
            </a:extLst>
          </p:cNvPr>
          <p:cNvSpPr>
            <a:spLocks noGrp="1"/>
          </p:cNvSpPr>
          <p:nvPr>
            <p:ph idx="10"/>
          </p:nvPr>
        </p:nvSpPr>
        <p:spPr/>
        <p:txBody>
          <a:bodyPr>
            <a:normAutofit/>
          </a:bodyPr>
          <a:lstStyle/>
          <a:p>
            <a:pPr marL="0" indent="0">
              <a:buNone/>
            </a:pPr>
            <a:r>
              <a:rPr lang="en-US" b="1" dirty="0"/>
              <a:t>CSV (Comma Separated Values)</a:t>
            </a:r>
          </a:p>
          <a:p>
            <a:pPr marL="0" indent="0">
              <a:buNone/>
            </a:pPr>
            <a:r>
              <a:rPr lang="en-US" dirty="0"/>
              <a:t>This is an old standard that is well supported by legacy systems, but only directly supports a two dimensional grid of rows and columns.</a:t>
            </a:r>
          </a:p>
          <a:p>
            <a:pPr marL="0" indent="0">
              <a:buNone/>
            </a:pPr>
            <a:r>
              <a:rPr lang="en-US" b="1" dirty="0"/>
              <a:t>XML (Extensible Markup Language)</a:t>
            </a:r>
          </a:p>
          <a:p>
            <a:pPr marL="0" indent="0">
              <a:buNone/>
            </a:pPr>
            <a:r>
              <a:rPr lang="en-US" dirty="0"/>
              <a:t>HTML is a markup language based on SGML an infinitely deep hierarchy of nested sub documents. XML is a more rigorous markup language design specifically for complex hierarchical data on the web.</a:t>
            </a:r>
          </a:p>
          <a:p>
            <a:pPr marL="0" indent="0">
              <a:buNone/>
            </a:pPr>
            <a:r>
              <a:rPr lang="en-US" b="1" dirty="0"/>
              <a:t>JSON (JavaScript Object Notation)</a:t>
            </a:r>
          </a:p>
          <a:p>
            <a:pPr marL="0" indent="0">
              <a:buNone/>
            </a:pPr>
            <a:r>
              <a:rPr lang="en-US" dirty="0"/>
              <a:t>JSON despite the name is an open standard that is widely supported outside of the JavaScript world. It aims to find a sweet spot between the rigors of XML and the simplicity of CSV by using just a small piece of the JavaScript/ECMAScript standard.</a:t>
            </a:r>
          </a:p>
          <a:p>
            <a:pPr marL="0" indent="0">
              <a:buNone/>
            </a:pPr>
            <a:endParaRPr lang="en-US" dirty="0"/>
          </a:p>
        </p:txBody>
      </p:sp>
    </p:spTree>
    <p:extLst>
      <p:ext uri="{BB962C8B-B14F-4D97-AF65-F5344CB8AC3E}">
        <p14:creationId xmlns:p14="http://schemas.microsoft.com/office/powerpoint/2010/main" val="33114726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Exercise</a:t>
            </a:r>
          </a:p>
        </p:txBody>
      </p:sp>
      <p:pic>
        <p:nvPicPr>
          <p:cNvPr id="4" name="Picture 3">
            <a:extLst>
              <a:ext uri="{FF2B5EF4-FFF2-40B4-BE49-F238E27FC236}">
                <a16:creationId xmlns:a16="http://schemas.microsoft.com/office/drawing/2014/main" id="{F2172541-58A1-49D7-ADCF-D4D697364895}"/>
              </a:ext>
            </a:extLst>
          </p:cNvPr>
          <p:cNvPicPr>
            <a:picLocks noChangeAspect="1"/>
          </p:cNvPicPr>
          <p:nvPr/>
        </p:nvPicPr>
        <p:blipFill>
          <a:blip r:embed="rId3"/>
          <a:stretch>
            <a:fillRect/>
          </a:stretch>
        </p:blipFill>
        <p:spPr>
          <a:xfrm>
            <a:off x="3673041" y="1448780"/>
            <a:ext cx="4845919" cy="4535049"/>
          </a:xfrm>
          <a:prstGeom prst="rect">
            <a:avLst/>
          </a:prstGeom>
        </p:spPr>
      </p:pic>
      <p:sp>
        <p:nvSpPr>
          <p:cNvPr id="5" name="Slide Number Placeholder 2">
            <a:extLst>
              <a:ext uri="{FF2B5EF4-FFF2-40B4-BE49-F238E27FC236}">
                <a16:creationId xmlns:a16="http://schemas.microsoft.com/office/drawing/2014/main" id="{83C76DC2-4443-954B-971C-6C742883FD2E}"/>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76</a:t>
            </a:fld>
            <a:endParaRPr lang="en-US" dirty="0"/>
          </a:p>
        </p:txBody>
      </p:sp>
    </p:spTree>
    <p:extLst>
      <p:ext uri="{BB962C8B-B14F-4D97-AF65-F5344CB8AC3E}">
        <p14:creationId xmlns:p14="http://schemas.microsoft.com/office/powerpoint/2010/main" val="42069228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DA0A2E-BBEF-49B7-B4AE-ABD4A9A43635}"/>
              </a:ext>
            </a:extLst>
          </p:cNvPr>
          <p:cNvPicPr>
            <a:picLocks noGrp="1" noChangeAspect="1"/>
          </p:cNvPicPr>
          <p:nvPr>
            <p:ph idx="1"/>
          </p:nvPr>
        </p:nvPicPr>
        <p:blipFill>
          <a:blip r:embed="rId3"/>
          <a:stretch>
            <a:fillRect/>
          </a:stretch>
        </p:blipFill>
        <p:spPr>
          <a:xfrm>
            <a:off x="3735055" y="1412776"/>
            <a:ext cx="4721891" cy="4721891"/>
          </a:xfrm>
        </p:spPr>
      </p:pic>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Knowledge Check</a:t>
            </a:r>
          </a:p>
        </p:txBody>
      </p:sp>
      <p:sp>
        <p:nvSpPr>
          <p:cNvPr id="6" name="Slide Number Placeholder 2">
            <a:extLst>
              <a:ext uri="{FF2B5EF4-FFF2-40B4-BE49-F238E27FC236}">
                <a16:creationId xmlns:a16="http://schemas.microsoft.com/office/drawing/2014/main" id="{1996FEE5-6274-2644-A24E-2EEC39E20B3B}"/>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77</a:t>
            </a:fld>
            <a:endParaRPr lang="en-US" dirty="0"/>
          </a:p>
        </p:txBody>
      </p:sp>
    </p:spTree>
    <p:extLst>
      <p:ext uri="{BB962C8B-B14F-4D97-AF65-F5344CB8AC3E}">
        <p14:creationId xmlns:p14="http://schemas.microsoft.com/office/powerpoint/2010/main" val="20689258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CDBCC3-75D6-1041-869F-BEC29C2E6BC2}"/>
              </a:ext>
            </a:extLst>
          </p:cNvPr>
          <p:cNvSpPr>
            <a:spLocks noGrp="1"/>
          </p:cNvSpPr>
          <p:nvPr>
            <p:ph idx="1"/>
          </p:nvPr>
        </p:nvSpPr>
        <p:spPr/>
        <p:txBody>
          <a:bodyPr>
            <a:normAutofit/>
          </a:bodyPr>
          <a:lstStyle/>
          <a:p>
            <a:pPr marL="0" indent="0">
              <a:buNone/>
            </a:pPr>
            <a:r>
              <a:rPr lang="en-US" dirty="0"/>
              <a:t>To understand the history of App and apple’s move to a scripting language like Swift,  a declarative framework like SwiftUI, and an update to XCode that can provide real-time preview of our designs we must see that this is all to catch up to or perhaps leap over the ease of development that lead to people tryi8ng to use web technologies to make apps instead of native Objective-C or until the advent of SwiftUI; Swift with </a:t>
            </a:r>
            <a:r>
              <a:rPr lang="en-US" dirty="0" err="1"/>
              <a:t>UIKit</a:t>
            </a:r>
            <a:r>
              <a:rPr lang="en-US" dirty="0"/>
              <a:t>.</a:t>
            </a:r>
          </a:p>
          <a:p>
            <a:pPr marL="0" indent="0">
              <a:buNone/>
            </a:pPr>
            <a:r>
              <a:rPr lang="en-US" dirty="0"/>
              <a:t>Browsers render (draw) a page based on static markup called HTML. Later made dynamic with the addition of JavaScript on the client/browser. Finally CSS (Cascading Style Sheets) provided a standard way to style the look of all your web pages at once.</a:t>
            </a:r>
          </a:p>
          <a:p>
            <a:pPr marL="0" indent="0">
              <a:buNone/>
            </a:pPr>
            <a:r>
              <a:rPr lang="en-US" dirty="0"/>
              <a:t>A rendered web page is composed of a number of object instances called the DOM (Document Object Model). These elements are styles by CSS and given life by JavaScript.</a:t>
            </a:r>
          </a:p>
        </p:txBody>
      </p:sp>
      <p:sp>
        <p:nvSpPr>
          <p:cNvPr id="3" name="Title 2">
            <a:extLst>
              <a:ext uri="{FF2B5EF4-FFF2-40B4-BE49-F238E27FC236}">
                <a16:creationId xmlns:a16="http://schemas.microsoft.com/office/drawing/2014/main" id="{59211F6A-D957-384C-82B2-9187B179948E}"/>
              </a:ext>
            </a:extLst>
          </p:cNvPr>
          <p:cNvSpPr>
            <a:spLocks noGrp="1"/>
          </p:cNvSpPr>
          <p:nvPr>
            <p:ph type="title"/>
          </p:nvPr>
        </p:nvSpPr>
        <p:spPr>
          <a:xfrm>
            <a:off x="692150" y="237840"/>
            <a:ext cx="11023724" cy="850900"/>
          </a:xfrm>
        </p:spPr>
        <p:txBody>
          <a:bodyPr/>
          <a:lstStyle/>
          <a:p>
            <a:r>
              <a:rPr lang="en-US" dirty="0"/>
              <a:t>WEB DEVELOPMENT - HTML/CSS/JAVASCRIPT</a:t>
            </a:r>
          </a:p>
        </p:txBody>
      </p:sp>
      <p:sp>
        <p:nvSpPr>
          <p:cNvPr id="4" name="Slide Number Placeholder 3">
            <a:extLst>
              <a:ext uri="{FF2B5EF4-FFF2-40B4-BE49-F238E27FC236}">
                <a16:creationId xmlns:a16="http://schemas.microsoft.com/office/drawing/2014/main" id="{F3CB559F-40F4-0148-8129-D4F764050BC7}"/>
              </a:ext>
            </a:extLst>
          </p:cNvPr>
          <p:cNvSpPr>
            <a:spLocks noGrp="1"/>
          </p:cNvSpPr>
          <p:nvPr>
            <p:ph type="sldNum" sz="quarter" idx="4"/>
          </p:nvPr>
        </p:nvSpPr>
        <p:spPr/>
        <p:txBody>
          <a:bodyPr/>
          <a:lstStyle/>
          <a:p>
            <a:fld id="{A2644288-DBB5-B146-A4C9-3FE617AA0A71}" type="slidenum">
              <a:rPr lang="en-US" smtClean="0"/>
              <a:pPr/>
              <a:t>78</a:t>
            </a:fld>
            <a:endParaRPr lang="en-US" dirty="0"/>
          </a:p>
        </p:txBody>
      </p:sp>
      <p:pic>
        <p:nvPicPr>
          <p:cNvPr id="6" name="Content Placeholder 5">
            <a:extLst>
              <a:ext uri="{FF2B5EF4-FFF2-40B4-BE49-F238E27FC236}">
                <a16:creationId xmlns:a16="http://schemas.microsoft.com/office/drawing/2014/main" id="{BEA875EA-B27A-B64D-9D0B-3E37DF3B05D0}"/>
              </a:ext>
            </a:extLst>
          </p:cNvPr>
          <p:cNvPicPr>
            <a:picLocks noGrp="1" noChangeAspect="1"/>
          </p:cNvPicPr>
          <p:nvPr>
            <p:ph idx="10"/>
          </p:nvPr>
        </p:nvPicPr>
        <p:blipFill>
          <a:blip r:embed="rId3"/>
          <a:stretch>
            <a:fillRect/>
          </a:stretch>
        </p:blipFill>
        <p:spPr>
          <a:xfrm>
            <a:off x="6738952" y="1232694"/>
            <a:ext cx="4549746" cy="4706144"/>
          </a:xfrm>
          <a:prstGeom prst="rect">
            <a:avLst/>
          </a:prstGeom>
        </p:spPr>
      </p:pic>
    </p:spTree>
    <p:extLst>
      <p:ext uri="{BB962C8B-B14F-4D97-AF65-F5344CB8AC3E}">
        <p14:creationId xmlns:p14="http://schemas.microsoft.com/office/powerpoint/2010/main" val="2324030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176529-5B1A-8C44-B696-93F2330A9926}"/>
              </a:ext>
            </a:extLst>
          </p:cNvPr>
          <p:cNvSpPr>
            <a:spLocks noGrp="1"/>
          </p:cNvSpPr>
          <p:nvPr>
            <p:ph idx="1"/>
          </p:nvPr>
        </p:nvSpPr>
        <p:spPr/>
        <p:txBody>
          <a:bodyPr>
            <a:normAutofit lnSpcReduction="10000"/>
          </a:bodyPr>
          <a:lstStyle/>
          <a:p>
            <a:pPr marL="0" indent="0">
              <a:buNone/>
            </a:pPr>
            <a:r>
              <a:rPr lang="en-US" dirty="0"/>
              <a:t>Most structure databases use the old standard SQL (Structure Query Language) rather than their own proprietary querying methods.</a:t>
            </a:r>
          </a:p>
          <a:p>
            <a:pPr marL="0" indent="0">
              <a:buNone/>
            </a:pPr>
            <a:r>
              <a:rPr lang="en-US" dirty="0"/>
              <a:t>SQL supports creating two dimensional entities that are like a page in a spreadsheet or a CSV file. They have named columns called also called Fields reference specific pieces of data, and rows/records that hold each set of data. These are called </a:t>
            </a:r>
            <a:r>
              <a:rPr lang="en-US" b="1" i="1" dirty="0"/>
              <a:t>TABLES</a:t>
            </a:r>
            <a:r>
              <a:rPr lang="en-US" dirty="0"/>
              <a:t>. A more generic architectural name for these are Entities. An entity is a business entity that might be stored in an object or in a table.</a:t>
            </a:r>
          </a:p>
          <a:p>
            <a:pPr marL="0" indent="0">
              <a:buNone/>
            </a:pPr>
            <a:r>
              <a:rPr lang="en-US" dirty="0"/>
              <a:t>SQL Databases are Relational databases because the also support defining and enforcing specific relationships between these entities through a system of  usually integer refence numbers called </a:t>
            </a:r>
            <a:r>
              <a:rPr lang="en-US" b="1" dirty="0"/>
              <a:t>Foreign Keys</a:t>
            </a:r>
            <a:r>
              <a:rPr lang="en-US" dirty="0"/>
              <a:t>. If we think if Tables as entity boxes we can envision these foreign key relationships as the lines that connect the boxes.</a:t>
            </a:r>
          </a:p>
        </p:txBody>
      </p:sp>
      <p:sp>
        <p:nvSpPr>
          <p:cNvPr id="3" name="Title 2">
            <a:extLst>
              <a:ext uri="{FF2B5EF4-FFF2-40B4-BE49-F238E27FC236}">
                <a16:creationId xmlns:a16="http://schemas.microsoft.com/office/drawing/2014/main" id="{4B5E07F0-DE36-1B4E-8543-2A36A4FAB4B6}"/>
              </a:ext>
            </a:extLst>
          </p:cNvPr>
          <p:cNvSpPr>
            <a:spLocks noGrp="1"/>
          </p:cNvSpPr>
          <p:nvPr>
            <p:ph type="title"/>
          </p:nvPr>
        </p:nvSpPr>
        <p:spPr>
          <a:xfrm>
            <a:off x="692150" y="237840"/>
            <a:ext cx="11056478" cy="850900"/>
          </a:xfrm>
        </p:spPr>
        <p:txBody>
          <a:bodyPr/>
          <a:lstStyle/>
          <a:p>
            <a:r>
              <a:rPr lang="en-US" dirty="0"/>
              <a:t>DATABASES – Entities and Relationships</a:t>
            </a:r>
          </a:p>
        </p:txBody>
      </p:sp>
      <p:sp>
        <p:nvSpPr>
          <p:cNvPr id="4" name="Slide Number Placeholder 3">
            <a:extLst>
              <a:ext uri="{FF2B5EF4-FFF2-40B4-BE49-F238E27FC236}">
                <a16:creationId xmlns:a16="http://schemas.microsoft.com/office/drawing/2014/main" id="{F4EA1F33-2198-AF4F-A1C8-5D31F6F4799E}"/>
              </a:ext>
            </a:extLst>
          </p:cNvPr>
          <p:cNvSpPr>
            <a:spLocks noGrp="1"/>
          </p:cNvSpPr>
          <p:nvPr>
            <p:ph type="sldNum" sz="quarter" idx="4"/>
          </p:nvPr>
        </p:nvSpPr>
        <p:spPr/>
        <p:txBody>
          <a:bodyPr/>
          <a:lstStyle/>
          <a:p>
            <a:fld id="{A2644288-DBB5-B146-A4C9-3FE617AA0A71}" type="slidenum">
              <a:rPr lang="en-US" smtClean="0"/>
              <a:pPr/>
              <a:t>79</a:t>
            </a:fld>
            <a:endParaRPr lang="en-US" dirty="0"/>
          </a:p>
        </p:txBody>
      </p:sp>
      <p:pic>
        <p:nvPicPr>
          <p:cNvPr id="6" name="Content Placeholder 5">
            <a:extLst>
              <a:ext uri="{FF2B5EF4-FFF2-40B4-BE49-F238E27FC236}">
                <a16:creationId xmlns:a16="http://schemas.microsoft.com/office/drawing/2014/main" id="{FE8742D0-8748-ED40-8343-6632AB71E3A5}"/>
              </a:ext>
            </a:extLst>
          </p:cNvPr>
          <p:cNvPicPr>
            <a:picLocks noGrp="1" noChangeAspect="1"/>
          </p:cNvPicPr>
          <p:nvPr>
            <p:ph idx="10"/>
          </p:nvPr>
        </p:nvPicPr>
        <p:blipFill>
          <a:blip r:embed="rId3"/>
          <a:stretch>
            <a:fillRect/>
          </a:stretch>
        </p:blipFill>
        <p:spPr>
          <a:xfrm>
            <a:off x="6096000" y="1232756"/>
            <a:ext cx="5652628" cy="3096344"/>
          </a:xfrm>
          <a:prstGeom prst="rect">
            <a:avLst/>
          </a:prstGeom>
        </p:spPr>
      </p:pic>
    </p:spTree>
    <p:extLst>
      <p:ext uri="{BB962C8B-B14F-4D97-AF65-F5344CB8AC3E}">
        <p14:creationId xmlns:p14="http://schemas.microsoft.com/office/powerpoint/2010/main" val="4239456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DA0A2E-BBEF-49B7-B4AE-ABD4A9A43635}"/>
              </a:ext>
            </a:extLst>
          </p:cNvPr>
          <p:cNvPicPr>
            <a:picLocks noGrp="1" noChangeAspect="1"/>
          </p:cNvPicPr>
          <p:nvPr>
            <p:ph idx="1"/>
          </p:nvPr>
        </p:nvPicPr>
        <p:blipFill>
          <a:blip r:embed="rId3"/>
          <a:stretch>
            <a:fillRect/>
          </a:stretch>
        </p:blipFill>
        <p:spPr>
          <a:xfrm>
            <a:off x="3735055" y="1412776"/>
            <a:ext cx="4721891" cy="4721891"/>
          </a:xfrm>
        </p:spPr>
      </p:pic>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Knowledge Check</a:t>
            </a:r>
          </a:p>
        </p:txBody>
      </p:sp>
      <p:sp>
        <p:nvSpPr>
          <p:cNvPr id="6" name="Slide Number Placeholder 2">
            <a:extLst>
              <a:ext uri="{FF2B5EF4-FFF2-40B4-BE49-F238E27FC236}">
                <a16:creationId xmlns:a16="http://schemas.microsoft.com/office/drawing/2014/main" id="{1996FEE5-6274-2644-A24E-2EEC39E20B3B}"/>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8</a:t>
            </a:fld>
            <a:endParaRPr lang="en-US" dirty="0"/>
          </a:p>
        </p:txBody>
      </p:sp>
    </p:spTree>
    <p:extLst>
      <p:ext uri="{BB962C8B-B14F-4D97-AF65-F5344CB8AC3E}">
        <p14:creationId xmlns:p14="http://schemas.microsoft.com/office/powerpoint/2010/main" val="9941421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Exercise</a:t>
            </a:r>
          </a:p>
        </p:txBody>
      </p:sp>
      <p:pic>
        <p:nvPicPr>
          <p:cNvPr id="4" name="Picture 3">
            <a:extLst>
              <a:ext uri="{FF2B5EF4-FFF2-40B4-BE49-F238E27FC236}">
                <a16:creationId xmlns:a16="http://schemas.microsoft.com/office/drawing/2014/main" id="{F2172541-58A1-49D7-ADCF-D4D697364895}"/>
              </a:ext>
            </a:extLst>
          </p:cNvPr>
          <p:cNvPicPr>
            <a:picLocks noChangeAspect="1"/>
          </p:cNvPicPr>
          <p:nvPr/>
        </p:nvPicPr>
        <p:blipFill>
          <a:blip r:embed="rId3"/>
          <a:stretch>
            <a:fillRect/>
          </a:stretch>
        </p:blipFill>
        <p:spPr>
          <a:xfrm>
            <a:off x="3673041" y="1448780"/>
            <a:ext cx="4845919" cy="4535049"/>
          </a:xfrm>
          <a:prstGeom prst="rect">
            <a:avLst/>
          </a:prstGeom>
        </p:spPr>
      </p:pic>
      <p:sp>
        <p:nvSpPr>
          <p:cNvPr id="5" name="Slide Number Placeholder 2">
            <a:extLst>
              <a:ext uri="{FF2B5EF4-FFF2-40B4-BE49-F238E27FC236}">
                <a16:creationId xmlns:a16="http://schemas.microsoft.com/office/drawing/2014/main" id="{83C76DC2-4443-954B-971C-6C742883FD2E}"/>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80</a:t>
            </a:fld>
            <a:endParaRPr lang="en-US" dirty="0"/>
          </a:p>
        </p:txBody>
      </p:sp>
    </p:spTree>
    <p:extLst>
      <p:ext uri="{BB962C8B-B14F-4D97-AF65-F5344CB8AC3E}">
        <p14:creationId xmlns:p14="http://schemas.microsoft.com/office/powerpoint/2010/main" val="32960131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DA0A2E-BBEF-49B7-B4AE-ABD4A9A43635}"/>
              </a:ext>
            </a:extLst>
          </p:cNvPr>
          <p:cNvPicPr>
            <a:picLocks noGrp="1" noChangeAspect="1"/>
          </p:cNvPicPr>
          <p:nvPr>
            <p:ph idx="1"/>
          </p:nvPr>
        </p:nvPicPr>
        <p:blipFill>
          <a:blip r:embed="rId3"/>
          <a:stretch>
            <a:fillRect/>
          </a:stretch>
        </p:blipFill>
        <p:spPr>
          <a:xfrm>
            <a:off x="3735055" y="1412776"/>
            <a:ext cx="4721891" cy="4721891"/>
          </a:xfrm>
        </p:spPr>
      </p:pic>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Knowledge Check</a:t>
            </a:r>
          </a:p>
        </p:txBody>
      </p:sp>
      <p:sp>
        <p:nvSpPr>
          <p:cNvPr id="6" name="Slide Number Placeholder 2">
            <a:extLst>
              <a:ext uri="{FF2B5EF4-FFF2-40B4-BE49-F238E27FC236}">
                <a16:creationId xmlns:a16="http://schemas.microsoft.com/office/drawing/2014/main" id="{1996FEE5-6274-2644-A24E-2EEC39E20B3B}"/>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81</a:t>
            </a:fld>
            <a:endParaRPr lang="en-US" dirty="0"/>
          </a:p>
        </p:txBody>
      </p:sp>
    </p:spTree>
    <p:extLst>
      <p:ext uri="{BB962C8B-B14F-4D97-AF65-F5344CB8AC3E}">
        <p14:creationId xmlns:p14="http://schemas.microsoft.com/office/powerpoint/2010/main" val="21210595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176529-5B1A-8C44-B696-93F2330A9926}"/>
              </a:ext>
            </a:extLst>
          </p:cNvPr>
          <p:cNvSpPr>
            <a:spLocks noGrp="1"/>
          </p:cNvSpPr>
          <p:nvPr>
            <p:ph idx="1"/>
          </p:nvPr>
        </p:nvSpPr>
        <p:spPr/>
        <p:txBody>
          <a:bodyPr>
            <a:normAutofit/>
          </a:bodyPr>
          <a:lstStyle/>
          <a:p>
            <a:pPr marL="0" indent="0">
              <a:buNone/>
            </a:pPr>
            <a:r>
              <a:rPr lang="en-US" dirty="0"/>
              <a:t>Tables can be created with a sub-dialect of SQL called DDL (Data Description Language) but are more often created through interactive software tools or the use of ORMs (Object Relational Mappers) to create them from our regular code classes.</a:t>
            </a:r>
          </a:p>
          <a:p>
            <a:pPr marL="0" indent="0">
              <a:buNone/>
            </a:pPr>
            <a:endParaRPr lang="en-US" dirty="0">
              <a:latin typeface="Courier" pitchFamily="2" charset="0"/>
            </a:endParaRPr>
          </a:p>
        </p:txBody>
      </p:sp>
      <p:sp>
        <p:nvSpPr>
          <p:cNvPr id="3" name="Title 2">
            <a:extLst>
              <a:ext uri="{FF2B5EF4-FFF2-40B4-BE49-F238E27FC236}">
                <a16:creationId xmlns:a16="http://schemas.microsoft.com/office/drawing/2014/main" id="{4B5E07F0-DE36-1B4E-8543-2A36A4FAB4B6}"/>
              </a:ext>
            </a:extLst>
          </p:cNvPr>
          <p:cNvSpPr>
            <a:spLocks noGrp="1"/>
          </p:cNvSpPr>
          <p:nvPr>
            <p:ph type="title"/>
          </p:nvPr>
        </p:nvSpPr>
        <p:spPr/>
        <p:txBody>
          <a:bodyPr>
            <a:normAutofit fontScale="90000"/>
          </a:bodyPr>
          <a:lstStyle/>
          <a:p>
            <a:r>
              <a:rPr lang="en-US" dirty="0"/>
              <a:t>DATABASES – DDL (Data Description Language)</a:t>
            </a:r>
          </a:p>
        </p:txBody>
      </p:sp>
      <p:sp>
        <p:nvSpPr>
          <p:cNvPr id="4" name="Slide Number Placeholder 3">
            <a:extLst>
              <a:ext uri="{FF2B5EF4-FFF2-40B4-BE49-F238E27FC236}">
                <a16:creationId xmlns:a16="http://schemas.microsoft.com/office/drawing/2014/main" id="{F4EA1F33-2198-AF4F-A1C8-5D31F6F4799E}"/>
              </a:ext>
            </a:extLst>
          </p:cNvPr>
          <p:cNvSpPr>
            <a:spLocks noGrp="1"/>
          </p:cNvSpPr>
          <p:nvPr>
            <p:ph type="sldNum" sz="quarter" idx="4"/>
          </p:nvPr>
        </p:nvSpPr>
        <p:spPr/>
        <p:txBody>
          <a:bodyPr/>
          <a:lstStyle/>
          <a:p>
            <a:fld id="{A2644288-DBB5-B146-A4C9-3FE617AA0A71}" type="slidenum">
              <a:rPr lang="en-US" smtClean="0"/>
              <a:pPr/>
              <a:t>82</a:t>
            </a:fld>
            <a:endParaRPr lang="en-US" dirty="0"/>
          </a:p>
        </p:txBody>
      </p:sp>
      <p:sp>
        <p:nvSpPr>
          <p:cNvPr id="5" name="Content Placeholder 4">
            <a:extLst>
              <a:ext uri="{FF2B5EF4-FFF2-40B4-BE49-F238E27FC236}">
                <a16:creationId xmlns:a16="http://schemas.microsoft.com/office/drawing/2014/main" id="{33E889B3-2F5C-6044-84A3-37982597E5C2}"/>
              </a:ext>
            </a:extLst>
          </p:cNvPr>
          <p:cNvSpPr>
            <a:spLocks noGrp="1"/>
          </p:cNvSpPr>
          <p:nvPr>
            <p:ph idx="10"/>
          </p:nvPr>
        </p:nvSpPr>
        <p:spPr/>
        <p:txBody>
          <a:bodyPr>
            <a:normAutofit/>
          </a:bodyPr>
          <a:lstStyle/>
          <a:p>
            <a:pPr marL="0" indent="0">
              <a:buNone/>
            </a:pPr>
            <a:r>
              <a:rPr lang="en-US" sz="1000" b="1" dirty="0">
                <a:latin typeface="Courier" pitchFamily="2" charset="0"/>
              </a:rPr>
              <a:t>CREATE</a:t>
            </a:r>
            <a:r>
              <a:rPr lang="en-US" sz="1000" dirty="0">
                <a:latin typeface="Courier" pitchFamily="2" charset="0"/>
              </a:rPr>
              <a:t> </a:t>
            </a:r>
            <a:r>
              <a:rPr lang="en-US" sz="1000" b="1" dirty="0">
                <a:latin typeface="Courier" pitchFamily="2" charset="0"/>
              </a:rPr>
              <a:t>TABLE</a:t>
            </a:r>
            <a:r>
              <a:rPr lang="en-US" sz="1000" dirty="0">
                <a:latin typeface="Courier" pitchFamily="2" charset="0"/>
              </a:rPr>
              <a:t> Users (</a:t>
            </a:r>
            <a:br>
              <a:rPr lang="en-US" sz="1000" dirty="0">
                <a:latin typeface="Courier" pitchFamily="2" charset="0"/>
              </a:rPr>
            </a:br>
            <a:r>
              <a:rPr lang="en-US" sz="1000" dirty="0">
                <a:latin typeface="Courier" pitchFamily="2" charset="0"/>
              </a:rPr>
              <a:t>	</a:t>
            </a:r>
            <a:r>
              <a:rPr lang="en-US" sz="1000" dirty="0" err="1">
                <a:latin typeface="Courier" pitchFamily="2" charset="0"/>
              </a:rPr>
              <a:t>UserLogin</a:t>
            </a:r>
            <a:r>
              <a:rPr lang="en-US" sz="1000" dirty="0">
                <a:latin typeface="Courier" pitchFamily="2" charset="0"/>
              </a:rPr>
              <a:t> varchar(50) </a:t>
            </a:r>
            <a:r>
              <a:rPr lang="en-US" sz="1000" b="1" dirty="0">
                <a:latin typeface="Courier" pitchFamily="2" charset="0"/>
              </a:rPr>
              <a:t>PRIMARY</a:t>
            </a:r>
            <a:r>
              <a:rPr lang="en-US" sz="1000" dirty="0">
                <a:latin typeface="Courier" pitchFamily="2" charset="0"/>
              </a:rPr>
              <a:t> </a:t>
            </a:r>
            <a:r>
              <a:rPr lang="en-US" sz="1000" b="1" dirty="0">
                <a:latin typeface="Courier" pitchFamily="2" charset="0"/>
              </a:rPr>
              <a:t>KEY</a:t>
            </a:r>
            <a:r>
              <a:rPr lang="en-US" sz="1000" dirty="0">
                <a:latin typeface="Courier" pitchFamily="2" charset="0"/>
              </a:rPr>
              <a:t>,</a:t>
            </a:r>
            <a:br>
              <a:rPr lang="en-US" sz="1000" dirty="0">
                <a:latin typeface="Courier" pitchFamily="2" charset="0"/>
              </a:rPr>
            </a:br>
            <a:r>
              <a:rPr lang="en-US" sz="1000" dirty="0">
                <a:latin typeface="Courier" pitchFamily="2" charset="0"/>
              </a:rPr>
              <a:t>	</a:t>
            </a:r>
            <a:r>
              <a:rPr lang="en-US" sz="1000" dirty="0" err="1">
                <a:latin typeface="Courier" pitchFamily="2" charset="0"/>
              </a:rPr>
              <a:t>UserPassword</a:t>
            </a:r>
            <a:r>
              <a:rPr lang="en-US" sz="1000" dirty="0">
                <a:latin typeface="Courier" pitchFamily="2" charset="0"/>
              </a:rPr>
              <a:t> varchar(50) </a:t>
            </a:r>
            <a:r>
              <a:rPr lang="en-US" sz="1000" b="1" dirty="0">
                <a:latin typeface="Courier" pitchFamily="2" charset="0"/>
              </a:rPr>
              <a:t>NOT</a:t>
            </a:r>
            <a:r>
              <a:rPr lang="en-US" sz="1000" dirty="0">
                <a:latin typeface="Courier" pitchFamily="2" charset="0"/>
              </a:rPr>
              <a:t> </a:t>
            </a:r>
            <a:r>
              <a:rPr lang="en-US" sz="1000" b="1" dirty="0">
                <a:latin typeface="Courier" pitchFamily="2" charset="0"/>
              </a:rPr>
              <a:t>NULL</a:t>
            </a:r>
            <a:r>
              <a:rPr lang="en-US" sz="1000" dirty="0">
                <a:latin typeface="Courier" pitchFamily="2" charset="0"/>
              </a:rPr>
              <a:t>,</a:t>
            </a:r>
            <a:br>
              <a:rPr lang="en-US" sz="1000" dirty="0">
                <a:latin typeface="Courier" pitchFamily="2" charset="0"/>
              </a:rPr>
            </a:br>
            <a:r>
              <a:rPr lang="en-US" sz="1000" dirty="0">
                <a:latin typeface="Courier" pitchFamily="2" charset="0"/>
              </a:rPr>
              <a:t>	</a:t>
            </a:r>
            <a:r>
              <a:rPr lang="en-US" sz="1000" dirty="0" err="1">
                <a:latin typeface="Courier" pitchFamily="2" charset="0"/>
              </a:rPr>
              <a:t>UserName</a:t>
            </a:r>
            <a:r>
              <a:rPr lang="en-US" sz="1000" dirty="0">
                <a:latin typeface="Courier" pitchFamily="2" charset="0"/>
              </a:rPr>
              <a:t> varchar(50) </a:t>
            </a:r>
            <a:r>
              <a:rPr lang="en-US" sz="1000" b="1" dirty="0">
                <a:latin typeface="Courier" pitchFamily="2" charset="0"/>
              </a:rPr>
              <a:t>NOT</a:t>
            </a:r>
            <a:r>
              <a:rPr lang="en-US" sz="1000" dirty="0">
                <a:latin typeface="Courier" pitchFamily="2" charset="0"/>
              </a:rPr>
              <a:t> </a:t>
            </a:r>
            <a:r>
              <a:rPr lang="en-US" sz="1000" b="1" dirty="0">
                <a:latin typeface="Courier" pitchFamily="2" charset="0"/>
              </a:rPr>
              <a:t>NULL</a:t>
            </a:r>
            <a:r>
              <a:rPr lang="en-US" sz="1000" dirty="0">
                <a:latin typeface="Courier" pitchFamily="2" charset="0"/>
              </a:rPr>
              <a:t> </a:t>
            </a:r>
            <a:br>
              <a:rPr lang="en-US" sz="1000" dirty="0">
                <a:latin typeface="Courier" pitchFamily="2" charset="0"/>
              </a:rPr>
            </a:br>
            <a:r>
              <a:rPr lang="en-US" sz="1000" dirty="0">
                <a:latin typeface="Courier" pitchFamily="2" charset="0"/>
              </a:rPr>
              <a:t>);</a:t>
            </a:r>
          </a:p>
          <a:p>
            <a:pPr marL="0" indent="0">
              <a:buNone/>
            </a:pPr>
            <a:r>
              <a:rPr lang="en-US" sz="1000" b="1" dirty="0">
                <a:latin typeface="Courier" pitchFamily="2" charset="0"/>
              </a:rPr>
              <a:t>CREATE</a:t>
            </a:r>
            <a:r>
              <a:rPr lang="en-US" sz="1000" dirty="0">
                <a:latin typeface="Courier" pitchFamily="2" charset="0"/>
              </a:rPr>
              <a:t> </a:t>
            </a:r>
            <a:r>
              <a:rPr lang="en-US" sz="1000" b="1" dirty="0">
                <a:latin typeface="Courier" pitchFamily="2" charset="0"/>
              </a:rPr>
              <a:t>TABLE</a:t>
            </a:r>
            <a:r>
              <a:rPr lang="en-US" sz="1000" dirty="0">
                <a:latin typeface="Courier" pitchFamily="2" charset="0"/>
              </a:rPr>
              <a:t> Permissions (</a:t>
            </a:r>
            <a:br>
              <a:rPr lang="en-US" sz="1000" dirty="0">
                <a:latin typeface="Courier" pitchFamily="2" charset="0"/>
              </a:rPr>
            </a:br>
            <a:r>
              <a:rPr lang="en-US" sz="1000" dirty="0">
                <a:latin typeface="Courier" pitchFamily="2" charset="0"/>
              </a:rPr>
              <a:t>	</a:t>
            </a:r>
            <a:r>
              <a:rPr lang="en-US" sz="1000" dirty="0" err="1">
                <a:latin typeface="Courier" pitchFamily="2" charset="0"/>
              </a:rPr>
              <a:t>PermissionKey</a:t>
            </a:r>
            <a:r>
              <a:rPr lang="en-US" sz="1000" dirty="0">
                <a:latin typeface="Courier" pitchFamily="2" charset="0"/>
              </a:rPr>
              <a:t> varchar(50) </a:t>
            </a:r>
            <a:r>
              <a:rPr lang="en-US" sz="1000" b="1" dirty="0">
                <a:latin typeface="Courier" pitchFamily="2" charset="0"/>
              </a:rPr>
              <a:t>PRIMARY</a:t>
            </a:r>
            <a:r>
              <a:rPr lang="en-US" sz="1000" dirty="0">
                <a:latin typeface="Courier" pitchFamily="2" charset="0"/>
              </a:rPr>
              <a:t> </a:t>
            </a:r>
            <a:r>
              <a:rPr lang="en-US" sz="1000" b="1" dirty="0">
                <a:latin typeface="Courier" pitchFamily="2" charset="0"/>
              </a:rPr>
              <a:t>KEY</a:t>
            </a:r>
            <a:r>
              <a:rPr lang="en-US" sz="1000" dirty="0">
                <a:latin typeface="Courier" pitchFamily="2" charset="0"/>
              </a:rPr>
              <a:t>,</a:t>
            </a:r>
            <a:br>
              <a:rPr lang="en-US" sz="1000" dirty="0">
                <a:latin typeface="Courier" pitchFamily="2" charset="0"/>
              </a:rPr>
            </a:br>
            <a:r>
              <a:rPr lang="en-US" sz="1000" dirty="0">
                <a:latin typeface="Courier" pitchFamily="2" charset="0"/>
              </a:rPr>
              <a:t>	</a:t>
            </a:r>
            <a:r>
              <a:rPr lang="en-US" sz="1000" dirty="0" err="1">
                <a:latin typeface="Courier" pitchFamily="2" charset="0"/>
              </a:rPr>
              <a:t>PermissionDescription</a:t>
            </a:r>
            <a:r>
              <a:rPr lang="en-US" sz="1000" dirty="0">
                <a:latin typeface="Courier" pitchFamily="2" charset="0"/>
              </a:rPr>
              <a:t> varchar(500) </a:t>
            </a:r>
            <a:r>
              <a:rPr lang="en-US" sz="1000" b="1" dirty="0">
                <a:latin typeface="Courier" pitchFamily="2" charset="0"/>
              </a:rPr>
              <a:t>NOT</a:t>
            </a:r>
            <a:r>
              <a:rPr lang="en-US" sz="1000" dirty="0">
                <a:latin typeface="Courier" pitchFamily="2" charset="0"/>
              </a:rPr>
              <a:t> </a:t>
            </a:r>
            <a:r>
              <a:rPr lang="en-US" sz="1000" b="1" dirty="0">
                <a:latin typeface="Courier" pitchFamily="2" charset="0"/>
              </a:rPr>
              <a:t>NULL</a:t>
            </a:r>
            <a:r>
              <a:rPr lang="en-US" sz="1000" dirty="0">
                <a:latin typeface="Courier" pitchFamily="2" charset="0"/>
              </a:rPr>
              <a:t> </a:t>
            </a:r>
          </a:p>
          <a:p>
            <a:pPr marL="0" indent="0">
              <a:buNone/>
            </a:pPr>
            <a:r>
              <a:rPr lang="en-US" sz="1000" dirty="0">
                <a:latin typeface="Courier" pitchFamily="2" charset="0"/>
              </a:rPr>
              <a:t>);</a:t>
            </a:r>
          </a:p>
          <a:p>
            <a:pPr marL="0" indent="0">
              <a:buNone/>
            </a:pPr>
            <a:r>
              <a:rPr lang="en-US" sz="1000" b="1" dirty="0">
                <a:latin typeface="Courier" pitchFamily="2" charset="0"/>
              </a:rPr>
              <a:t>CREATE</a:t>
            </a:r>
            <a:r>
              <a:rPr lang="en-US" sz="1000" dirty="0">
                <a:latin typeface="Courier" pitchFamily="2" charset="0"/>
              </a:rPr>
              <a:t> </a:t>
            </a:r>
            <a:r>
              <a:rPr lang="en-US" sz="1000" b="1" dirty="0">
                <a:latin typeface="Courier" pitchFamily="2" charset="0"/>
              </a:rPr>
              <a:t>TABLE</a:t>
            </a:r>
            <a:r>
              <a:rPr lang="en-US" sz="1000" dirty="0">
                <a:latin typeface="Courier" pitchFamily="2" charset="0"/>
              </a:rPr>
              <a:t> </a:t>
            </a:r>
            <a:r>
              <a:rPr lang="en-US" sz="1000" dirty="0" err="1">
                <a:latin typeface="Courier" pitchFamily="2" charset="0"/>
              </a:rPr>
              <a:t>UserPermissions</a:t>
            </a:r>
            <a:r>
              <a:rPr lang="en-US" sz="1000" dirty="0">
                <a:latin typeface="Courier" pitchFamily="2" charset="0"/>
              </a:rPr>
              <a:t> ( </a:t>
            </a:r>
            <a:br>
              <a:rPr lang="en-US" sz="1000" dirty="0">
                <a:latin typeface="Courier" pitchFamily="2" charset="0"/>
              </a:rPr>
            </a:br>
            <a:r>
              <a:rPr lang="en-US" sz="1000" dirty="0">
                <a:latin typeface="Courier" pitchFamily="2" charset="0"/>
              </a:rPr>
              <a:t>	</a:t>
            </a:r>
            <a:r>
              <a:rPr lang="en-US" sz="1000" dirty="0" err="1">
                <a:latin typeface="Courier" pitchFamily="2" charset="0"/>
              </a:rPr>
              <a:t>UserLogin</a:t>
            </a:r>
            <a:r>
              <a:rPr lang="en-US" sz="1000" dirty="0">
                <a:latin typeface="Courier" pitchFamily="2" charset="0"/>
              </a:rPr>
              <a:t> varchar(50) </a:t>
            </a:r>
            <a:r>
              <a:rPr lang="en-US" sz="1000" b="1" dirty="0">
                <a:latin typeface="Courier" pitchFamily="2" charset="0"/>
              </a:rPr>
              <a:t>REFERENCES</a:t>
            </a:r>
            <a:r>
              <a:rPr lang="en-US" sz="1000" dirty="0">
                <a:latin typeface="Courier" pitchFamily="2" charset="0"/>
              </a:rPr>
              <a:t> Users (</a:t>
            </a:r>
            <a:r>
              <a:rPr lang="en-US" sz="1000" dirty="0" err="1">
                <a:latin typeface="Courier" pitchFamily="2" charset="0"/>
              </a:rPr>
              <a:t>UserLogin</a:t>
            </a:r>
            <a:r>
              <a:rPr lang="en-US" sz="1000" dirty="0">
                <a:latin typeface="Courier" pitchFamily="2" charset="0"/>
              </a:rPr>
              <a:t>), 	</a:t>
            </a:r>
            <a:r>
              <a:rPr lang="en-US" sz="1000" dirty="0" err="1">
                <a:latin typeface="Courier" pitchFamily="2" charset="0"/>
              </a:rPr>
              <a:t>PermissionKey</a:t>
            </a:r>
            <a:r>
              <a:rPr lang="en-US" sz="1000" dirty="0">
                <a:latin typeface="Courier" pitchFamily="2" charset="0"/>
              </a:rPr>
              <a:t> varchar(50) </a:t>
            </a:r>
            <a:r>
              <a:rPr lang="en-US" sz="1000" b="1" dirty="0">
                <a:latin typeface="Courier" pitchFamily="2" charset="0"/>
              </a:rPr>
              <a:t>REFERENCES</a:t>
            </a:r>
            <a:r>
              <a:rPr lang="en-US" sz="1000" dirty="0">
                <a:latin typeface="Courier" pitchFamily="2" charset="0"/>
              </a:rPr>
              <a:t> Permissions (</a:t>
            </a:r>
            <a:r>
              <a:rPr lang="en-US" sz="1000" dirty="0" err="1">
                <a:latin typeface="Courier" pitchFamily="2" charset="0"/>
              </a:rPr>
              <a:t>PermissionKey</a:t>
            </a:r>
            <a:r>
              <a:rPr lang="en-US" sz="1000" dirty="0">
                <a:latin typeface="Courier" pitchFamily="2" charset="0"/>
              </a:rPr>
              <a:t>), </a:t>
            </a:r>
            <a:br>
              <a:rPr lang="en-US" sz="1000" dirty="0">
                <a:latin typeface="Courier" pitchFamily="2" charset="0"/>
              </a:rPr>
            </a:br>
            <a:r>
              <a:rPr lang="en-US" sz="1000" dirty="0">
                <a:latin typeface="Courier" pitchFamily="2" charset="0"/>
              </a:rPr>
              <a:t>	</a:t>
            </a:r>
            <a:r>
              <a:rPr lang="en-US" sz="1000" b="1" dirty="0">
                <a:latin typeface="Courier" pitchFamily="2" charset="0"/>
              </a:rPr>
              <a:t>PRIMARY</a:t>
            </a:r>
            <a:r>
              <a:rPr lang="en-US" sz="1000" dirty="0">
                <a:latin typeface="Courier" pitchFamily="2" charset="0"/>
              </a:rPr>
              <a:t> </a:t>
            </a:r>
            <a:r>
              <a:rPr lang="en-US" sz="1000" b="1" dirty="0">
                <a:latin typeface="Courier" pitchFamily="2" charset="0"/>
              </a:rPr>
              <a:t>KEY</a:t>
            </a:r>
            <a:r>
              <a:rPr lang="en-US" sz="1000" dirty="0">
                <a:latin typeface="Courier" pitchFamily="2" charset="0"/>
              </a:rPr>
              <a:t> (</a:t>
            </a:r>
            <a:r>
              <a:rPr lang="en-US" sz="1000" dirty="0" err="1">
                <a:latin typeface="Courier" pitchFamily="2" charset="0"/>
              </a:rPr>
              <a:t>UserLogin</a:t>
            </a:r>
            <a:r>
              <a:rPr lang="en-US" sz="1000" dirty="0">
                <a:latin typeface="Courier" pitchFamily="2" charset="0"/>
              </a:rPr>
              <a:t>, </a:t>
            </a:r>
            <a:r>
              <a:rPr lang="en-US" sz="1000" dirty="0" err="1">
                <a:latin typeface="Courier" pitchFamily="2" charset="0"/>
              </a:rPr>
              <a:t>PermissionKey</a:t>
            </a:r>
            <a:r>
              <a:rPr lang="en-US" sz="1000" dirty="0">
                <a:latin typeface="Courier" pitchFamily="2" charset="0"/>
              </a:rPr>
              <a:t>) );</a:t>
            </a:r>
            <a:endParaRPr lang="en-US" sz="1000" b="1" dirty="0">
              <a:latin typeface="Courier" pitchFamily="2" charset="0"/>
            </a:endParaRPr>
          </a:p>
        </p:txBody>
      </p:sp>
      <p:pic>
        <p:nvPicPr>
          <p:cNvPr id="6" name="Picture 5">
            <a:extLst>
              <a:ext uri="{FF2B5EF4-FFF2-40B4-BE49-F238E27FC236}">
                <a16:creationId xmlns:a16="http://schemas.microsoft.com/office/drawing/2014/main" id="{FDE37C8C-6960-D84D-BE62-9E0E8EEED3AE}"/>
              </a:ext>
            </a:extLst>
          </p:cNvPr>
          <p:cNvPicPr>
            <a:picLocks noChangeAspect="1"/>
          </p:cNvPicPr>
          <p:nvPr/>
        </p:nvPicPr>
        <p:blipFill>
          <a:blip r:embed="rId3"/>
          <a:stretch>
            <a:fillRect/>
          </a:stretch>
        </p:blipFill>
        <p:spPr>
          <a:xfrm>
            <a:off x="6096001" y="4787900"/>
            <a:ext cx="5652628" cy="1369267"/>
          </a:xfrm>
          <a:prstGeom prst="rect">
            <a:avLst/>
          </a:prstGeom>
        </p:spPr>
      </p:pic>
    </p:spTree>
    <p:extLst>
      <p:ext uri="{BB962C8B-B14F-4D97-AF65-F5344CB8AC3E}">
        <p14:creationId xmlns:p14="http://schemas.microsoft.com/office/powerpoint/2010/main" val="26754174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176529-5B1A-8C44-B696-93F2330A9926}"/>
              </a:ext>
            </a:extLst>
          </p:cNvPr>
          <p:cNvSpPr>
            <a:spLocks noGrp="1"/>
          </p:cNvSpPr>
          <p:nvPr>
            <p:ph idx="1"/>
          </p:nvPr>
        </p:nvSpPr>
        <p:spPr/>
        <p:txBody>
          <a:bodyPr>
            <a:normAutofit/>
          </a:bodyPr>
          <a:lstStyle/>
          <a:p>
            <a:pPr marL="0" indent="0">
              <a:buNone/>
            </a:pPr>
            <a:r>
              <a:rPr lang="en-US" dirty="0"/>
              <a:t>Databases primarily support applications by performing one of four basic functions. The nickname for these functions is </a:t>
            </a:r>
            <a:r>
              <a:rPr lang="en-US" b="1" i="1" dirty="0"/>
              <a:t>CRUD</a:t>
            </a:r>
            <a:r>
              <a:rPr lang="en-US" dirty="0"/>
              <a:t>.</a:t>
            </a:r>
          </a:p>
          <a:p>
            <a:pPr marL="0" indent="0">
              <a:buNone/>
            </a:pPr>
            <a:r>
              <a:rPr lang="en-US" dirty="0"/>
              <a:t>This also the bread and butter of most enterprise applications. Also nicknamed CRUD Apps.</a:t>
            </a:r>
          </a:p>
          <a:p>
            <a:pPr marL="0" indent="0">
              <a:buNone/>
            </a:pPr>
            <a:r>
              <a:rPr lang="en-US" dirty="0"/>
              <a:t>Most structure databases use the old standard SQL (Structure Query Language) rather than their own proprietary querying methods.</a:t>
            </a:r>
          </a:p>
        </p:txBody>
      </p:sp>
      <p:sp>
        <p:nvSpPr>
          <p:cNvPr id="3" name="Title 2">
            <a:extLst>
              <a:ext uri="{FF2B5EF4-FFF2-40B4-BE49-F238E27FC236}">
                <a16:creationId xmlns:a16="http://schemas.microsoft.com/office/drawing/2014/main" id="{4B5E07F0-DE36-1B4E-8543-2A36A4FAB4B6}"/>
              </a:ext>
            </a:extLst>
          </p:cNvPr>
          <p:cNvSpPr>
            <a:spLocks noGrp="1"/>
          </p:cNvSpPr>
          <p:nvPr>
            <p:ph type="title"/>
          </p:nvPr>
        </p:nvSpPr>
        <p:spPr/>
        <p:txBody>
          <a:bodyPr/>
          <a:lstStyle/>
          <a:p>
            <a:r>
              <a:rPr lang="en-US" dirty="0"/>
              <a:t>DATABASES - CRUD</a:t>
            </a:r>
          </a:p>
        </p:txBody>
      </p:sp>
      <p:sp>
        <p:nvSpPr>
          <p:cNvPr id="4" name="Slide Number Placeholder 3">
            <a:extLst>
              <a:ext uri="{FF2B5EF4-FFF2-40B4-BE49-F238E27FC236}">
                <a16:creationId xmlns:a16="http://schemas.microsoft.com/office/drawing/2014/main" id="{F4EA1F33-2198-AF4F-A1C8-5D31F6F4799E}"/>
              </a:ext>
            </a:extLst>
          </p:cNvPr>
          <p:cNvSpPr>
            <a:spLocks noGrp="1"/>
          </p:cNvSpPr>
          <p:nvPr>
            <p:ph type="sldNum" sz="quarter" idx="4"/>
          </p:nvPr>
        </p:nvSpPr>
        <p:spPr/>
        <p:txBody>
          <a:bodyPr/>
          <a:lstStyle/>
          <a:p>
            <a:fld id="{A2644288-DBB5-B146-A4C9-3FE617AA0A71}" type="slidenum">
              <a:rPr lang="en-US" smtClean="0"/>
              <a:pPr/>
              <a:t>83</a:t>
            </a:fld>
            <a:endParaRPr lang="en-US" dirty="0"/>
          </a:p>
        </p:txBody>
      </p:sp>
      <p:sp>
        <p:nvSpPr>
          <p:cNvPr id="5" name="Content Placeholder 4">
            <a:extLst>
              <a:ext uri="{FF2B5EF4-FFF2-40B4-BE49-F238E27FC236}">
                <a16:creationId xmlns:a16="http://schemas.microsoft.com/office/drawing/2014/main" id="{33E889B3-2F5C-6044-84A3-37982597E5C2}"/>
              </a:ext>
            </a:extLst>
          </p:cNvPr>
          <p:cNvSpPr>
            <a:spLocks noGrp="1"/>
          </p:cNvSpPr>
          <p:nvPr>
            <p:ph idx="10"/>
          </p:nvPr>
        </p:nvSpPr>
        <p:spPr/>
        <p:txBody>
          <a:bodyPr>
            <a:normAutofit/>
          </a:bodyPr>
          <a:lstStyle/>
          <a:p>
            <a:r>
              <a:rPr lang="en-US" b="1" dirty="0"/>
              <a:t>Create</a:t>
            </a:r>
            <a:r>
              <a:rPr lang="en-US" dirty="0"/>
              <a:t>		(SQL </a:t>
            </a:r>
            <a:r>
              <a:rPr lang="en-US" b="1" dirty="0"/>
              <a:t>INSERT</a:t>
            </a:r>
            <a:r>
              <a:rPr lang="en-US" dirty="0"/>
              <a:t> STATEMENT)</a:t>
            </a:r>
          </a:p>
          <a:p>
            <a:r>
              <a:rPr lang="en-US" b="1" dirty="0"/>
              <a:t>Read</a:t>
            </a:r>
            <a:r>
              <a:rPr lang="en-US" dirty="0"/>
              <a:t>		(SQL </a:t>
            </a:r>
            <a:r>
              <a:rPr lang="en-US" b="1" dirty="0"/>
              <a:t>SELECT</a:t>
            </a:r>
            <a:r>
              <a:rPr lang="en-US" dirty="0"/>
              <a:t> STATEMENT)</a:t>
            </a:r>
          </a:p>
          <a:p>
            <a:r>
              <a:rPr lang="en-US" b="1" dirty="0"/>
              <a:t>Update</a:t>
            </a:r>
            <a:r>
              <a:rPr lang="en-US" dirty="0"/>
              <a:t>	(SQL </a:t>
            </a:r>
            <a:r>
              <a:rPr lang="en-US" b="1" dirty="0"/>
              <a:t>UPDATE</a:t>
            </a:r>
            <a:r>
              <a:rPr lang="en-US" dirty="0"/>
              <a:t> STATEMENT)</a:t>
            </a:r>
          </a:p>
          <a:p>
            <a:r>
              <a:rPr lang="en-US" b="1" dirty="0"/>
              <a:t>Delete</a:t>
            </a:r>
            <a:r>
              <a:rPr lang="en-US" dirty="0"/>
              <a:t>		(SQL </a:t>
            </a:r>
            <a:r>
              <a:rPr lang="en-US" b="1" dirty="0"/>
              <a:t>DELETE</a:t>
            </a:r>
            <a:r>
              <a:rPr lang="en-US" dirty="0"/>
              <a:t> STATEMENT)</a:t>
            </a:r>
          </a:p>
          <a:p>
            <a:pPr marL="0" indent="0">
              <a:buNone/>
            </a:pPr>
            <a:endParaRPr lang="en-US" b="1" dirty="0"/>
          </a:p>
        </p:txBody>
      </p:sp>
    </p:spTree>
    <p:extLst>
      <p:ext uri="{BB962C8B-B14F-4D97-AF65-F5344CB8AC3E}">
        <p14:creationId xmlns:p14="http://schemas.microsoft.com/office/powerpoint/2010/main" val="34084199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Exercise</a:t>
            </a:r>
          </a:p>
        </p:txBody>
      </p:sp>
      <p:pic>
        <p:nvPicPr>
          <p:cNvPr id="4" name="Picture 3">
            <a:extLst>
              <a:ext uri="{FF2B5EF4-FFF2-40B4-BE49-F238E27FC236}">
                <a16:creationId xmlns:a16="http://schemas.microsoft.com/office/drawing/2014/main" id="{F2172541-58A1-49D7-ADCF-D4D697364895}"/>
              </a:ext>
            </a:extLst>
          </p:cNvPr>
          <p:cNvPicPr>
            <a:picLocks noChangeAspect="1"/>
          </p:cNvPicPr>
          <p:nvPr/>
        </p:nvPicPr>
        <p:blipFill>
          <a:blip r:embed="rId3"/>
          <a:stretch>
            <a:fillRect/>
          </a:stretch>
        </p:blipFill>
        <p:spPr>
          <a:xfrm>
            <a:off x="3673041" y="1448780"/>
            <a:ext cx="4845919" cy="4535049"/>
          </a:xfrm>
          <a:prstGeom prst="rect">
            <a:avLst/>
          </a:prstGeom>
        </p:spPr>
      </p:pic>
      <p:sp>
        <p:nvSpPr>
          <p:cNvPr id="5" name="Slide Number Placeholder 2">
            <a:extLst>
              <a:ext uri="{FF2B5EF4-FFF2-40B4-BE49-F238E27FC236}">
                <a16:creationId xmlns:a16="http://schemas.microsoft.com/office/drawing/2014/main" id="{83C76DC2-4443-954B-971C-6C742883FD2E}"/>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84</a:t>
            </a:fld>
            <a:endParaRPr lang="en-US" dirty="0"/>
          </a:p>
        </p:txBody>
      </p:sp>
    </p:spTree>
    <p:extLst>
      <p:ext uri="{BB962C8B-B14F-4D97-AF65-F5344CB8AC3E}">
        <p14:creationId xmlns:p14="http://schemas.microsoft.com/office/powerpoint/2010/main" val="21693821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DA0A2E-BBEF-49B7-B4AE-ABD4A9A43635}"/>
              </a:ext>
            </a:extLst>
          </p:cNvPr>
          <p:cNvPicPr>
            <a:picLocks noGrp="1" noChangeAspect="1"/>
          </p:cNvPicPr>
          <p:nvPr>
            <p:ph idx="1"/>
          </p:nvPr>
        </p:nvPicPr>
        <p:blipFill>
          <a:blip r:embed="rId3"/>
          <a:stretch>
            <a:fillRect/>
          </a:stretch>
        </p:blipFill>
        <p:spPr>
          <a:xfrm>
            <a:off x="3735055" y="1412776"/>
            <a:ext cx="4721891" cy="4721891"/>
          </a:xfrm>
        </p:spPr>
      </p:pic>
      <p:sp>
        <p:nvSpPr>
          <p:cNvPr id="3" name="Title 2">
            <a:extLst>
              <a:ext uri="{FF2B5EF4-FFF2-40B4-BE49-F238E27FC236}">
                <a16:creationId xmlns:a16="http://schemas.microsoft.com/office/drawing/2014/main" id="{9AF16084-6562-42A4-997F-CE4E50D9ED98}"/>
              </a:ext>
            </a:extLst>
          </p:cNvPr>
          <p:cNvSpPr>
            <a:spLocks noGrp="1"/>
          </p:cNvSpPr>
          <p:nvPr>
            <p:ph type="title"/>
          </p:nvPr>
        </p:nvSpPr>
        <p:spPr/>
        <p:txBody>
          <a:bodyPr/>
          <a:lstStyle/>
          <a:p>
            <a:r>
              <a:rPr lang="en-US" dirty="0"/>
              <a:t>Knowledge Check</a:t>
            </a:r>
          </a:p>
        </p:txBody>
      </p:sp>
      <p:sp>
        <p:nvSpPr>
          <p:cNvPr id="6" name="Slide Number Placeholder 2">
            <a:extLst>
              <a:ext uri="{FF2B5EF4-FFF2-40B4-BE49-F238E27FC236}">
                <a16:creationId xmlns:a16="http://schemas.microsoft.com/office/drawing/2014/main" id="{1996FEE5-6274-2644-A24E-2EEC39E20B3B}"/>
              </a:ext>
            </a:extLst>
          </p:cNvPr>
          <p:cNvSpPr>
            <a:spLocks noGrp="1"/>
          </p:cNvSpPr>
          <p:nvPr>
            <p:ph type="sldNum" sz="quarter" idx="4"/>
          </p:nvPr>
        </p:nvSpPr>
        <p:spPr>
          <a:xfrm>
            <a:off x="18662211" y="12989187"/>
            <a:ext cx="5689600" cy="730250"/>
          </a:xfrm>
          <a:prstGeom prst="rect">
            <a:avLst/>
          </a:prstGeom>
        </p:spPr>
        <p:txBody>
          <a:bodyPr/>
          <a:lstStyle>
            <a:defPPr>
              <a:defRPr lang="en-US"/>
            </a:defPPr>
            <a:lvl1pPr algn="r" rtl="0" fontAlgn="base">
              <a:spcBef>
                <a:spcPct val="0"/>
              </a:spcBef>
              <a:spcAft>
                <a:spcPct val="0"/>
              </a:spcAft>
              <a:defRPr sz="3600" kern="1200">
                <a:solidFill>
                  <a:srgbClr val="000000"/>
                </a:solidFill>
                <a:latin typeface="Lato Light"/>
                <a:ea typeface="ヒラギノ角ゴ ProN W3" charset="0"/>
                <a:cs typeface="Lato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A2644288-DBB5-B146-A4C9-3FE617AA0A71}" type="slidenum">
              <a:rPr lang="en-US" smtClean="0"/>
              <a:pPr/>
              <a:t>85</a:t>
            </a:fld>
            <a:endParaRPr lang="en-US" dirty="0"/>
          </a:p>
        </p:txBody>
      </p:sp>
    </p:spTree>
    <p:extLst>
      <p:ext uri="{BB962C8B-B14F-4D97-AF65-F5344CB8AC3E}">
        <p14:creationId xmlns:p14="http://schemas.microsoft.com/office/powerpoint/2010/main" val="2316986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4B48B-2480-D548-9DA5-4CC24D27F90A}"/>
              </a:ext>
            </a:extLst>
          </p:cNvPr>
          <p:cNvSpPr>
            <a:spLocks noGrp="1"/>
          </p:cNvSpPr>
          <p:nvPr>
            <p:ph idx="1"/>
          </p:nvPr>
        </p:nvSpPr>
        <p:spPr>
          <a:xfrm>
            <a:off x="502055" y="1258415"/>
            <a:ext cx="11187890" cy="5236179"/>
          </a:xfrm>
        </p:spPr>
        <p:txBody>
          <a:bodyPr>
            <a:normAutofit/>
          </a:bodyPr>
          <a:lstStyle/>
          <a:p>
            <a:pPr marL="0" indent="0">
              <a:spcBef>
                <a:spcPts val="900"/>
              </a:spcBef>
              <a:spcAft>
                <a:spcPts val="900"/>
              </a:spcAft>
              <a:buNone/>
            </a:pPr>
            <a:r>
              <a:rPr lang="en-US" sz="3000" dirty="0">
                <a:latin typeface="Lato Light" panose="020F0302020204030203" pitchFamily="34" charset="77"/>
              </a:rPr>
              <a:t>Every Variable has a Data Type.</a:t>
            </a:r>
          </a:p>
          <a:p>
            <a:pPr marL="0" indent="0">
              <a:spcBef>
                <a:spcPts val="900"/>
              </a:spcBef>
              <a:spcAft>
                <a:spcPts val="900"/>
              </a:spcAft>
              <a:buNone/>
            </a:pPr>
            <a:r>
              <a:rPr lang="en-US" sz="3000" dirty="0">
                <a:latin typeface="Lato Light" panose="020F0302020204030203" pitchFamily="34" charset="77"/>
              </a:rPr>
              <a:t>If a variable is a labeled container for a value; </a:t>
            </a:r>
            <a:br>
              <a:rPr lang="en-US" sz="3000" dirty="0">
                <a:latin typeface="Lato Light" panose="020F0302020204030203" pitchFamily="34" charset="77"/>
              </a:rPr>
            </a:br>
            <a:r>
              <a:rPr lang="en-US" sz="3000" dirty="0">
                <a:latin typeface="Lato Light" panose="020F0302020204030203" pitchFamily="34" charset="77"/>
              </a:rPr>
              <a:t>then a Data Type is like the shape of the container.</a:t>
            </a:r>
          </a:p>
          <a:p>
            <a:pPr marL="0" indent="0">
              <a:spcBef>
                <a:spcPts val="900"/>
              </a:spcBef>
              <a:spcAft>
                <a:spcPts val="900"/>
              </a:spcAft>
              <a:buNone/>
            </a:pPr>
            <a:r>
              <a:rPr lang="en-US" sz="3000" dirty="0">
                <a:latin typeface="Lato Light" panose="020F0302020204030203" pitchFamily="34" charset="77"/>
              </a:rPr>
              <a:t>It determines the quality and quantity of what the variable can contain.</a:t>
            </a:r>
          </a:p>
          <a:p>
            <a:pPr marL="573881" lvl="1" indent="-342900">
              <a:spcBef>
                <a:spcPts val="900"/>
              </a:spcBef>
              <a:spcAft>
                <a:spcPts val="900"/>
              </a:spcAft>
            </a:pPr>
            <a:r>
              <a:rPr lang="en-US" sz="3000" dirty="0">
                <a:latin typeface="Lato Light" panose="020F0302020204030203" pitchFamily="34" charset="77"/>
              </a:rPr>
              <a:t>Will it hold letters or numbers?</a:t>
            </a:r>
          </a:p>
          <a:p>
            <a:pPr marL="573881" lvl="1" indent="-342900">
              <a:spcBef>
                <a:spcPts val="900"/>
              </a:spcBef>
              <a:spcAft>
                <a:spcPts val="900"/>
              </a:spcAft>
            </a:pPr>
            <a:r>
              <a:rPr lang="en-US" sz="3000" dirty="0">
                <a:latin typeface="Lato Light" panose="020F0302020204030203" pitchFamily="34" charset="77"/>
              </a:rPr>
              <a:t>How large a value can it hold?</a:t>
            </a:r>
          </a:p>
          <a:p>
            <a:pPr marL="573881" lvl="1" indent="-342900">
              <a:spcBef>
                <a:spcPts val="900"/>
              </a:spcBef>
              <a:spcAft>
                <a:spcPts val="900"/>
              </a:spcAft>
            </a:pPr>
            <a:r>
              <a:rPr lang="en-US" sz="3000" dirty="0">
                <a:latin typeface="Lato Light" panose="020F0302020204030203" pitchFamily="34" charset="77"/>
              </a:rPr>
              <a:t>Can it hold more than one value?</a:t>
            </a:r>
          </a:p>
        </p:txBody>
      </p:sp>
      <p:sp>
        <p:nvSpPr>
          <p:cNvPr id="4" name="Title 3">
            <a:extLst>
              <a:ext uri="{FF2B5EF4-FFF2-40B4-BE49-F238E27FC236}">
                <a16:creationId xmlns:a16="http://schemas.microsoft.com/office/drawing/2014/main" id="{3B77B940-E08D-F449-9EBC-FB77894E596C}"/>
              </a:ext>
            </a:extLst>
          </p:cNvPr>
          <p:cNvSpPr>
            <a:spLocks noGrp="1"/>
          </p:cNvSpPr>
          <p:nvPr>
            <p:ph type="title"/>
          </p:nvPr>
        </p:nvSpPr>
        <p:spPr>
          <a:xfrm>
            <a:off x="502055" y="237840"/>
            <a:ext cx="5593945" cy="681422"/>
          </a:xfrm>
        </p:spPr>
        <p:txBody>
          <a:bodyPr/>
          <a:lstStyle/>
          <a:p>
            <a:r>
              <a:rPr lang="en-US" dirty="0"/>
              <a:t>Data Types</a:t>
            </a:r>
            <a:endParaRPr lang="en-US" dirty="0">
              <a:latin typeface="Lato Black" panose="020F0502020204030203" pitchFamily="34" charset="77"/>
            </a:endParaRPr>
          </a:p>
        </p:txBody>
      </p:sp>
      <p:sp>
        <p:nvSpPr>
          <p:cNvPr id="5" name="Slide Number Placeholder 4">
            <a:extLst>
              <a:ext uri="{FF2B5EF4-FFF2-40B4-BE49-F238E27FC236}">
                <a16:creationId xmlns:a16="http://schemas.microsoft.com/office/drawing/2014/main" id="{EE398DEB-1F9D-4942-BCB8-415DA53CE55E}"/>
              </a:ext>
            </a:extLst>
          </p:cNvPr>
          <p:cNvSpPr>
            <a:spLocks noGrp="1"/>
          </p:cNvSpPr>
          <p:nvPr>
            <p:ph type="sldNum" sz="quarter" idx="4"/>
          </p:nvPr>
        </p:nvSpPr>
        <p:spPr/>
        <p:txBody>
          <a:bodyPr/>
          <a:lstStyle/>
          <a:p>
            <a:fld id="{A2644288-DBB5-B146-A4C9-3FE617AA0A71}" type="slidenum">
              <a:rPr lang="en-US" smtClean="0"/>
              <a:pPr/>
              <a:t>9</a:t>
            </a:fld>
            <a:endParaRPr lang="en-US" dirty="0"/>
          </a:p>
        </p:txBody>
      </p:sp>
      <p:sp>
        <p:nvSpPr>
          <p:cNvPr id="6" name="Content Placeholder 1">
            <a:extLst>
              <a:ext uri="{FF2B5EF4-FFF2-40B4-BE49-F238E27FC236}">
                <a16:creationId xmlns:a16="http://schemas.microsoft.com/office/drawing/2014/main" id="{CA76E260-6057-1042-9181-EB36CD6E266F}"/>
              </a:ext>
            </a:extLst>
          </p:cNvPr>
          <p:cNvSpPr txBox="1">
            <a:spLocks/>
          </p:cNvSpPr>
          <p:nvPr/>
        </p:nvSpPr>
        <p:spPr>
          <a:xfrm>
            <a:off x="5902655" y="2096852"/>
            <a:ext cx="5787291" cy="4397742"/>
          </a:xfrm>
          <a:prstGeom prst="rect">
            <a:avLst/>
          </a:prstGeom>
        </p:spPr>
        <p:txBody>
          <a:bodyPr vert="horz" lIns="45720" tIns="22860" rIns="45720" bIns="22860"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000" dirty="0">
              <a:latin typeface="Courier" pitchFamily="2" charset="0"/>
            </a:endParaRPr>
          </a:p>
        </p:txBody>
      </p:sp>
      <p:sp>
        <p:nvSpPr>
          <p:cNvPr id="7" name="Title 3">
            <a:extLst>
              <a:ext uri="{FF2B5EF4-FFF2-40B4-BE49-F238E27FC236}">
                <a16:creationId xmlns:a16="http://schemas.microsoft.com/office/drawing/2014/main" id="{B08F8D12-F7C3-9247-8FA1-C043472B53D7}"/>
              </a:ext>
            </a:extLst>
          </p:cNvPr>
          <p:cNvSpPr txBox="1">
            <a:spLocks/>
          </p:cNvSpPr>
          <p:nvPr/>
        </p:nvSpPr>
        <p:spPr>
          <a:xfrm>
            <a:off x="6312024" y="237840"/>
            <a:ext cx="5593945" cy="681422"/>
          </a:xfrm>
          <a:prstGeom prst="rect">
            <a:avLst/>
          </a:prstGeom>
        </p:spPr>
        <p:txBody>
          <a:bodyPr anchor="b" anchorCtr="0"/>
          <a:lstStyle>
            <a:lvl1pPr algn="ctr" defTabSz="457200" rtl="0" eaLnBrk="1" latinLnBrk="0" hangingPunct="1">
              <a:spcBef>
                <a:spcPct val="0"/>
              </a:spcBef>
              <a:buNone/>
              <a:defRPr sz="9600" b="1" kern="1200" spc="300">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pPr algn="l">
              <a:spcBef>
                <a:spcPts val="600"/>
              </a:spcBef>
              <a:spcAft>
                <a:spcPts val="600"/>
              </a:spcAft>
            </a:pPr>
            <a:endParaRPr lang="en-US" sz="3000" dirty="0">
              <a:latin typeface="Lato Black" panose="020F0502020204030203" pitchFamily="34" charset="77"/>
            </a:endParaRPr>
          </a:p>
        </p:txBody>
      </p:sp>
    </p:spTree>
    <p:extLst>
      <p:ext uri="{BB962C8B-B14F-4D97-AF65-F5344CB8AC3E}">
        <p14:creationId xmlns:p14="http://schemas.microsoft.com/office/powerpoint/2010/main" val="3485647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TotalTime>
  <Words>6613</Words>
  <Application>Microsoft Macintosh PowerPoint</Application>
  <PresentationFormat>Widescreen</PresentationFormat>
  <Paragraphs>948</Paragraphs>
  <Slides>85</Slides>
  <Notes>83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Arial</vt:lpstr>
      <vt:lpstr>Calibri</vt:lpstr>
      <vt:lpstr>Calibri Light</vt:lpstr>
      <vt:lpstr>Courier</vt:lpstr>
      <vt:lpstr>Lato Black</vt:lpstr>
      <vt:lpstr>Lato Heavy</vt:lpstr>
      <vt:lpstr>Lato Light</vt:lpstr>
      <vt:lpstr>Office Theme</vt:lpstr>
      <vt:lpstr>Introduction to Programming</vt:lpstr>
      <vt:lpstr>CODE COMMENTS</vt:lpstr>
      <vt:lpstr>IDENTIFIERS/VARIABLES:</vt:lpstr>
      <vt:lpstr>Naming Conventions</vt:lpstr>
      <vt:lpstr>Operators</vt:lpstr>
      <vt:lpstr>Expressions</vt:lpstr>
      <vt:lpstr>Exercise</vt:lpstr>
      <vt:lpstr>Knowledge Check</vt:lpstr>
      <vt:lpstr>Data Types</vt:lpstr>
      <vt:lpstr>Data Types</vt:lpstr>
      <vt:lpstr>Integers</vt:lpstr>
      <vt:lpstr>Floats</vt:lpstr>
      <vt:lpstr>Exercise</vt:lpstr>
      <vt:lpstr>Knowledge Check</vt:lpstr>
      <vt:lpstr>Strings</vt:lpstr>
      <vt:lpstr>String Formatting</vt:lpstr>
      <vt:lpstr>Exercise</vt:lpstr>
      <vt:lpstr>Knowledge Check</vt:lpstr>
      <vt:lpstr>Booleans</vt:lpstr>
      <vt:lpstr>Declaring Types Explicitly</vt:lpstr>
      <vt:lpstr>Exercise</vt:lpstr>
      <vt:lpstr>Knowledge Check</vt:lpstr>
      <vt:lpstr>Enumerations</vt:lpstr>
      <vt:lpstr>Exercise</vt:lpstr>
      <vt:lpstr>Knowledge Check</vt:lpstr>
      <vt:lpstr>Collections</vt:lpstr>
      <vt:lpstr>list / array</vt:lpstr>
      <vt:lpstr>Exercise</vt:lpstr>
      <vt:lpstr>Knowledge Check</vt:lpstr>
      <vt:lpstr>Working with lists</vt:lpstr>
      <vt:lpstr>Exercise</vt:lpstr>
      <vt:lpstr>Knowledge Check</vt:lpstr>
      <vt:lpstr>DICTIONARIES</vt:lpstr>
      <vt:lpstr>DICTIONARIES</vt:lpstr>
      <vt:lpstr>RANGES</vt:lpstr>
      <vt:lpstr>Exercise</vt:lpstr>
      <vt:lpstr>Knowledge Check</vt:lpstr>
      <vt:lpstr>LOOPS – How to Repeat Without Repeating Yourself</vt:lpstr>
      <vt:lpstr>LOOPS – For/In</vt:lpstr>
      <vt:lpstr>Exercise</vt:lpstr>
      <vt:lpstr>Knowledge Check</vt:lpstr>
      <vt:lpstr>LOOPS – While</vt:lpstr>
      <vt:lpstr>Exercise</vt:lpstr>
      <vt:lpstr>Knowledge Check</vt:lpstr>
      <vt:lpstr>CONDITIONALS – What Ifs and Switching Paths</vt:lpstr>
      <vt:lpstr>CONDITIONALS –If/Else</vt:lpstr>
      <vt:lpstr>Exercise</vt:lpstr>
      <vt:lpstr>Knowledge Check</vt:lpstr>
      <vt:lpstr>Code Organization Part 1a –Functions</vt:lpstr>
      <vt:lpstr>Code Organization Part 1b –Functions</vt:lpstr>
      <vt:lpstr>Code Organization Part 1c –Functions</vt:lpstr>
      <vt:lpstr>Code Organization Part 1d –Functions</vt:lpstr>
      <vt:lpstr>Functions Exercise – Aggregates By Hand (min, max, avg)</vt:lpstr>
      <vt:lpstr>Functions Exercise – Dice Part 1</vt:lpstr>
      <vt:lpstr>Functions Exercise – Dice Part 2</vt:lpstr>
      <vt:lpstr>Functions Exercise – Dice Part 3</vt:lpstr>
      <vt:lpstr>Functions Exercise – Dice Part 4</vt:lpstr>
      <vt:lpstr>Functions Exercise – reverse_me</vt:lpstr>
      <vt:lpstr>Knowledge Check</vt:lpstr>
      <vt:lpstr>Code Challenge – Pick a Number</vt:lpstr>
      <vt:lpstr>Exercise</vt:lpstr>
      <vt:lpstr>Knowledge Check</vt:lpstr>
      <vt:lpstr>Classes – OOP (Object Oriented Programming)</vt:lpstr>
      <vt:lpstr>Classes – Properties</vt:lpstr>
      <vt:lpstr>Classes – Methods</vt:lpstr>
      <vt:lpstr>Exercise</vt:lpstr>
      <vt:lpstr>Knowledge Check</vt:lpstr>
      <vt:lpstr>NETWORKING BASICS – IP ADDRESSES</vt:lpstr>
      <vt:lpstr>NETWORKING BASICS – DNS</vt:lpstr>
      <vt:lpstr>NETWORKING BASICS – URI/URL</vt:lpstr>
      <vt:lpstr>Exercise</vt:lpstr>
      <vt:lpstr>Knowledge Check</vt:lpstr>
      <vt:lpstr>CLIENT SERVER ARCHITECTURE</vt:lpstr>
      <vt:lpstr>WEB SERVER</vt:lpstr>
      <vt:lpstr>Data Formats - CSV, XML, JSON</vt:lpstr>
      <vt:lpstr>Exercise</vt:lpstr>
      <vt:lpstr>Knowledge Check</vt:lpstr>
      <vt:lpstr>WEB DEVELOPMENT - HTML/CSS/JAVASCRIPT</vt:lpstr>
      <vt:lpstr>DATABASES – Entities and Relationships</vt:lpstr>
      <vt:lpstr>Exercise</vt:lpstr>
      <vt:lpstr>Knowledge Check</vt:lpstr>
      <vt:lpstr>DATABASES – DDL (Data Description Language)</vt:lpstr>
      <vt:lpstr>DATABASES - CRUD</vt:lpstr>
      <vt:lpstr>Exercise</vt:lpstr>
      <vt:lpstr>Knowledge Check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Kevin Long</dc:creator>
  <cp:lastModifiedBy>Kevin Long</cp:lastModifiedBy>
  <cp:revision>24</cp:revision>
  <dcterms:created xsi:type="dcterms:W3CDTF">2020-06-15T21:26:05Z</dcterms:created>
  <dcterms:modified xsi:type="dcterms:W3CDTF">2020-06-16T06:40:43Z</dcterms:modified>
</cp:coreProperties>
</file>